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1" r:id="rId4"/>
  </p:sldMasterIdLst>
  <p:notesMasterIdLst>
    <p:notesMasterId r:id="rId25"/>
  </p:notesMasterIdLst>
  <p:handoutMasterIdLst>
    <p:handoutMasterId r:id="rId26"/>
  </p:handoutMasterIdLst>
  <p:sldIdLst>
    <p:sldId id="729" r:id="rId5"/>
    <p:sldId id="1723" r:id="rId6"/>
    <p:sldId id="732" r:id="rId7"/>
    <p:sldId id="1713" r:id="rId8"/>
    <p:sldId id="792" r:id="rId9"/>
    <p:sldId id="1727" r:id="rId10"/>
    <p:sldId id="1729" r:id="rId11"/>
    <p:sldId id="1734" r:id="rId12"/>
    <p:sldId id="1728" r:id="rId13"/>
    <p:sldId id="1733" r:id="rId14"/>
    <p:sldId id="1739" r:id="rId15"/>
    <p:sldId id="1731" r:id="rId16"/>
    <p:sldId id="1730" r:id="rId17"/>
    <p:sldId id="1740" r:id="rId18"/>
    <p:sldId id="1732" r:id="rId19"/>
    <p:sldId id="1743" r:id="rId20"/>
    <p:sldId id="1742" r:id="rId21"/>
    <p:sldId id="1741" r:id="rId22"/>
    <p:sldId id="1738" r:id="rId23"/>
    <p:sldId id="1744" r:id="rId24"/>
  </p:sldIdLst>
  <p:sldSz cx="9144000" cy="5143500" type="screen16x9"/>
  <p:notesSz cx="7099300" cy="102346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240" userDrawn="1">
          <p15:clr>
            <a:srgbClr val="A4A3A4"/>
          </p15:clr>
        </p15:guide>
        <p15:guide id="2" pos="2880" userDrawn="1">
          <p15:clr>
            <a:srgbClr val="A4A3A4"/>
          </p15:clr>
        </p15:guide>
      </p15:sldGuideLst>
    </p:ext>
    <p:ext uri="{2D200454-40CA-4A62-9FC3-DE9A4176ACB9}">
      <p15:notesGuideLst xmlns:p15="http://schemas.microsoft.com/office/powerpoint/2012/main">
        <p15:guide id="1" orient="horz" pos="3224" userDrawn="1">
          <p15:clr>
            <a:srgbClr val="A4A3A4"/>
          </p15:clr>
        </p15:guide>
        <p15:guide id="2" pos="3325"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265358"/>
    <a:srgbClr val="FF9D00"/>
    <a:srgbClr val="4E6A6F"/>
    <a:srgbClr val="71848A"/>
    <a:srgbClr val="BCDEE2"/>
    <a:srgbClr val="1F4F9D"/>
    <a:srgbClr val="E72D2D"/>
    <a:srgbClr val="FF1111"/>
    <a:srgbClr val="E74F4F"/>
    <a:srgbClr val="2554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25B1BD-5646-4FAC-8C0C-DD155461508A}" v="50" dt="2021-01-29T10:59:36.5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4" autoAdjust="0"/>
    <p:restoredTop sz="66632" autoAdjust="0"/>
  </p:normalViewPr>
  <p:slideViewPr>
    <p:cSldViewPr>
      <p:cViewPr>
        <p:scale>
          <a:sx n="95" d="100"/>
          <a:sy n="95" d="100"/>
        </p:scale>
        <p:origin x="1734" y="324"/>
      </p:cViewPr>
      <p:guideLst>
        <p:guide orient="horz" pos="3240"/>
        <p:guide pos="2880"/>
      </p:guideLst>
    </p:cSldViewPr>
  </p:slideViewPr>
  <p:outlineViewPr>
    <p:cViewPr>
      <p:scale>
        <a:sx n="33" d="100"/>
        <a:sy n="33" d="100"/>
      </p:scale>
      <p:origin x="0" y="-41766"/>
    </p:cViewPr>
  </p:outlineViewPr>
  <p:notesTextViewPr>
    <p:cViewPr>
      <p:scale>
        <a:sx n="3" d="2"/>
        <a:sy n="3" d="2"/>
      </p:scale>
      <p:origin x="0" y="0"/>
    </p:cViewPr>
  </p:notesTextViewPr>
  <p:sorterViewPr>
    <p:cViewPr varScale="1">
      <p:scale>
        <a:sx n="1" d="1"/>
        <a:sy n="1" d="1"/>
      </p:scale>
      <p:origin x="0" y="-56856"/>
    </p:cViewPr>
  </p:sorterViewPr>
  <p:notesViewPr>
    <p:cSldViewPr>
      <p:cViewPr varScale="1">
        <p:scale>
          <a:sx n="47" d="100"/>
          <a:sy n="47" d="100"/>
        </p:scale>
        <p:origin x="2189" y="53"/>
      </p:cViewPr>
      <p:guideLst>
        <p:guide orient="horz" pos="3224"/>
        <p:guide pos="3325"/>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602" name="Rectangle 2"/>
          <p:cNvSpPr>
            <a:spLocks noGrp="1" noChangeArrowheads="1"/>
          </p:cNvSpPr>
          <p:nvPr>
            <p:ph type="hdr" sz="quarter"/>
          </p:nvPr>
        </p:nvSpPr>
        <p:spPr bwMode="auto">
          <a:xfrm>
            <a:off x="3" y="0"/>
            <a:ext cx="3077137" cy="512304"/>
          </a:xfrm>
          <a:prstGeom prst="rect">
            <a:avLst/>
          </a:prstGeom>
          <a:noFill/>
          <a:ln w="9525">
            <a:noFill/>
            <a:miter lim="800000"/>
            <a:headEnd/>
            <a:tailEnd/>
          </a:ln>
          <a:effectLst/>
        </p:spPr>
        <p:txBody>
          <a:bodyPr vert="horz" wrap="square" lIns="99395" tIns="49696" rIns="99395" bIns="49696" numCol="1" anchor="t" anchorCtr="0" compatLnSpc="1">
            <a:prstTxWarp prst="textNoShape">
              <a:avLst/>
            </a:prstTxWarp>
          </a:bodyPr>
          <a:lstStyle>
            <a:lvl1pPr defTabSz="993377">
              <a:lnSpc>
                <a:spcPct val="100000"/>
              </a:lnSpc>
              <a:spcBef>
                <a:spcPct val="0"/>
              </a:spcBef>
              <a:buClrTx/>
              <a:buSzTx/>
              <a:buFontTx/>
              <a:buNone/>
              <a:defRPr sz="1300" smtClean="0">
                <a:latin typeface="Times" pitchFamily="18" charset="0"/>
              </a:defRPr>
            </a:lvl1pPr>
          </a:lstStyle>
          <a:p>
            <a:pPr>
              <a:defRPr/>
            </a:pPr>
            <a:endParaRPr lang="en-GB"/>
          </a:p>
        </p:txBody>
      </p:sp>
      <p:sp>
        <p:nvSpPr>
          <p:cNvPr id="25603" name="Rectangle 3"/>
          <p:cNvSpPr>
            <a:spLocks noGrp="1" noChangeArrowheads="1"/>
          </p:cNvSpPr>
          <p:nvPr>
            <p:ph type="dt" sz="quarter" idx="1"/>
          </p:nvPr>
        </p:nvSpPr>
        <p:spPr bwMode="auto">
          <a:xfrm>
            <a:off x="4022166" y="0"/>
            <a:ext cx="3077137" cy="512304"/>
          </a:xfrm>
          <a:prstGeom prst="rect">
            <a:avLst/>
          </a:prstGeom>
          <a:noFill/>
          <a:ln w="9525">
            <a:noFill/>
            <a:miter lim="800000"/>
            <a:headEnd/>
            <a:tailEnd/>
          </a:ln>
          <a:effectLst/>
        </p:spPr>
        <p:txBody>
          <a:bodyPr vert="horz" wrap="square" lIns="99395" tIns="49696" rIns="99395" bIns="49696" numCol="1" anchor="t" anchorCtr="0" compatLnSpc="1">
            <a:prstTxWarp prst="textNoShape">
              <a:avLst/>
            </a:prstTxWarp>
          </a:bodyPr>
          <a:lstStyle>
            <a:lvl1pPr algn="r" defTabSz="993377">
              <a:lnSpc>
                <a:spcPct val="100000"/>
              </a:lnSpc>
              <a:spcBef>
                <a:spcPct val="0"/>
              </a:spcBef>
              <a:buClrTx/>
              <a:buSzTx/>
              <a:buFontTx/>
              <a:buNone/>
              <a:defRPr sz="1300" smtClean="0">
                <a:latin typeface="Times" pitchFamily="18" charset="0"/>
              </a:defRPr>
            </a:lvl1pPr>
          </a:lstStyle>
          <a:p>
            <a:pPr>
              <a:defRPr/>
            </a:pPr>
            <a:endParaRPr lang="en-GB"/>
          </a:p>
        </p:txBody>
      </p:sp>
      <p:sp>
        <p:nvSpPr>
          <p:cNvPr id="25604" name="Rectangle 4"/>
          <p:cNvSpPr>
            <a:spLocks noGrp="1" noChangeArrowheads="1"/>
          </p:cNvSpPr>
          <p:nvPr>
            <p:ph type="ftr" sz="quarter" idx="2"/>
          </p:nvPr>
        </p:nvSpPr>
        <p:spPr bwMode="auto">
          <a:xfrm>
            <a:off x="3" y="9722309"/>
            <a:ext cx="3077137" cy="512304"/>
          </a:xfrm>
          <a:prstGeom prst="rect">
            <a:avLst/>
          </a:prstGeom>
          <a:noFill/>
          <a:ln w="9525">
            <a:noFill/>
            <a:miter lim="800000"/>
            <a:headEnd/>
            <a:tailEnd/>
          </a:ln>
          <a:effectLst/>
        </p:spPr>
        <p:txBody>
          <a:bodyPr vert="horz" wrap="square" lIns="99395" tIns="49696" rIns="99395" bIns="49696" numCol="1" anchor="b" anchorCtr="0" compatLnSpc="1">
            <a:prstTxWarp prst="textNoShape">
              <a:avLst/>
            </a:prstTxWarp>
          </a:bodyPr>
          <a:lstStyle>
            <a:lvl1pPr defTabSz="993377">
              <a:lnSpc>
                <a:spcPct val="100000"/>
              </a:lnSpc>
              <a:spcBef>
                <a:spcPct val="0"/>
              </a:spcBef>
              <a:buClrTx/>
              <a:buSzTx/>
              <a:buFontTx/>
              <a:buNone/>
              <a:defRPr sz="1300" smtClean="0">
                <a:latin typeface="Times" pitchFamily="18" charset="0"/>
              </a:defRPr>
            </a:lvl1pPr>
          </a:lstStyle>
          <a:p>
            <a:pPr>
              <a:defRPr/>
            </a:pPr>
            <a:endParaRPr lang="en-GB"/>
          </a:p>
        </p:txBody>
      </p:sp>
    </p:spTree>
    <p:extLst>
      <p:ext uri="{BB962C8B-B14F-4D97-AF65-F5344CB8AC3E}">
        <p14:creationId xmlns:p14="http://schemas.microsoft.com/office/powerpoint/2010/main" val="26606436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338" name="Rectangle 2"/>
          <p:cNvSpPr>
            <a:spLocks noGrp="1" noChangeArrowheads="1"/>
          </p:cNvSpPr>
          <p:nvPr>
            <p:ph type="hdr" sz="quarter"/>
          </p:nvPr>
        </p:nvSpPr>
        <p:spPr bwMode="auto">
          <a:xfrm>
            <a:off x="3" y="0"/>
            <a:ext cx="3077137" cy="512304"/>
          </a:xfrm>
          <a:prstGeom prst="rect">
            <a:avLst/>
          </a:prstGeom>
          <a:noFill/>
          <a:ln w="9525">
            <a:noFill/>
            <a:miter lim="800000"/>
            <a:headEnd/>
            <a:tailEnd/>
          </a:ln>
          <a:effectLst/>
        </p:spPr>
        <p:txBody>
          <a:bodyPr vert="horz" wrap="square" lIns="99395" tIns="49696" rIns="99395" bIns="49696" numCol="1" anchor="t" anchorCtr="0" compatLnSpc="1">
            <a:prstTxWarp prst="textNoShape">
              <a:avLst/>
            </a:prstTxWarp>
          </a:bodyPr>
          <a:lstStyle>
            <a:lvl1pPr defTabSz="993377">
              <a:lnSpc>
                <a:spcPct val="100000"/>
              </a:lnSpc>
              <a:spcBef>
                <a:spcPct val="0"/>
              </a:spcBef>
              <a:buClrTx/>
              <a:buSzTx/>
              <a:buFontTx/>
              <a:buNone/>
              <a:defRPr sz="1300" smtClean="0"/>
            </a:lvl1pPr>
          </a:lstStyle>
          <a:p>
            <a:pPr>
              <a:defRPr/>
            </a:pPr>
            <a:endParaRPr lang="en-AU"/>
          </a:p>
        </p:txBody>
      </p:sp>
      <p:sp>
        <p:nvSpPr>
          <p:cNvPr id="14339" name="Rectangle 3"/>
          <p:cNvSpPr>
            <a:spLocks noGrp="1" noChangeArrowheads="1"/>
          </p:cNvSpPr>
          <p:nvPr>
            <p:ph type="dt" idx="1"/>
          </p:nvPr>
        </p:nvSpPr>
        <p:spPr bwMode="auto">
          <a:xfrm>
            <a:off x="4022166" y="0"/>
            <a:ext cx="3077137" cy="512304"/>
          </a:xfrm>
          <a:prstGeom prst="rect">
            <a:avLst/>
          </a:prstGeom>
          <a:noFill/>
          <a:ln w="9525">
            <a:noFill/>
            <a:miter lim="800000"/>
            <a:headEnd/>
            <a:tailEnd/>
          </a:ln>
          <a:effectLst/>
        </p:spPr>
        <p:txBody>
          <a:bodyPr vert="horz" wrap="square" lIns="99395" tIns="49696" rIns="99395" bIns="49696" numCol="1" anchor="t" anchorCtr="0" compatLnSpc="1">
            <a:prstTxWarp prst="textNoShape">
              <a:avLst/>
            </a:prstTxWarp>
          </a:bodyPr>
          <a:lstStyle>
            <a:lvl1pPr algn="r" defTabSz="993377">
              <a:lnSpc>
                <a:spcPct val="100000"/>
              </a:lnSpc>
              <a:spcBef>
                <a:spcPct val="0"/>
              </a:spcBef>
              <a:buClrTx/>
              <a:buSzTx/>
              <a:buFontTx/>
              <a:buNone/>
              <a:defRPr sz="1300" smtClean="0"/>
            </a:lvl1pPr>
          </a:lstStyle>
          <a:p>
            <a:pPr>
              <a:defRPr/>
            </a:pPr>
            <a:endParaRPr lang="en-AU"/>
          </a:p>
        </p:txBody>
      </p:sp>
      <p:sp>
        <p:nvSpPr>
          <p:cNvPr id="44036" name="Rectangle 4"/>
          <p:cNvSpPr>
            <a:spLocks noGrp="1" noRot="1" noChangeAspect="1" noChangeArrowheads="1" noTextEdit="1"/>
          </p:cNvSpPr>
          <p:nvPr>
            <p:ph type="sldImg" idx="2"/>
          </p:nvPr>
        </p:nvSpPr>
        <p:spPr bwMode="auto">
          <a:xfrm>
            <a:off x="141288" y="768350"/>
            <a:ext cx="6818312" cy="3836988"/>
          </a:xfrm>
          <a:prstGeom prst="rect">
            <a:avLst/>
          </a:prstGeom>
          <a:noFill/>
          <a:ln w="9525">
            <a:solidFill>
              <a:srgbClr val="000000"/>
            </a:solidFill>
            <a:miter lim="800000"/>
            <a:headEnd/>
            <a:tailEnd/>
          </a:ln>
        </p:spPr>
      </p:sp>
      <p:sp>
        <p:nvSpPr>
          <p:cNvPr id="14341" name="Rectangle 5"/>
          <p:cNvSpPr>
            <a:spLocks noGrp="1" noChangeArrowheads="1"/>
          </p:cNvSpPr>
          <p:nvPr>
            <p:ph type="body" sz="quarter" idx="3"/>
          </p:nvPr>
        </p:nvSpPr>
        <p:spPr bwMode="auto">
          <a:xfrm>
            <a:off x="381298" y="4861162"/>
            <a:ext cx="6264696" cy="4605821"/>
          </a:xfrm>
          <a:prstGeom prst="rect">
            <a:avLst/>
          </a:prstGeom>
          <a:noFill/>
          <a:ln w="9525">
            <a:noFill/>
            <a:miter lim="800000"/>
            <a:headEnd/>
            <a:tailEnd/>
          </a:ln>
          <a:effectLst/>
        </p:spPr>
        <p:txBody>
          <a:bodyPr vert="horz" wrap="square" lIns="99395" tIns="49696" rIns="99395" bIns="49696" numCol="1" anchor="t" anchorCtr="0" compatLnSpc="1">
            <a:prstTxWarp prst="textNoShape">
              <a:avLst/>
            </a:prstTxWarp>
          </a:bodyPr>
          <a:lstStyle/>
          <a:p>
            <a:pPr lvl="0"/>
            <a:r>
              <a:rPr lang="en-AU" noProof="0"/>
              <a:t>Click to edit Master text styles</a:t>
            </a:r>
          </a:p>
          <a:p>
            <a:pPr lvl="1"/>
            <a:r>
              <a:rPr lang="en-AU" noProof="0"/>
              <a:t>Second level</a:t>
            </a:r>
          </a:p>
          <a:p>
            <a:pPr lvl="2"/>
            <a:r>
              <a:rPr lang="en-AU" noProof="0"/>
              <a:t>Third level</a:t>
            </a:r>
          </a:p>
          <a:p>
            <a:pPr lvl="3"/>
            <a:r>
              <a:rPr lang="en-AU" noProof="0"/>
              <a:t>Fourth level</a:t>
            </a:r>
          </a:p>
          <a:p>
            <a:pPr lvl="4"/>
            <a:r>
              <a:rPr lang="en-AU" noProof="0"/>
              <a:t>Fifth level</a:t>
            </a:r>
          </a:p>
        </p:txBody>
      </p:sp>
      <p:sp>
        <p:nvSpPr>
          <p:cNvPr id="14342" name="Rectangle 6"/>
          <p:cNvSpPr>
            <a:spLocks noGrp="1" noChangeArrowheads="1"/>
          </p:cNvSpPr>
          <p:nvPr>
            <p:ph type="ftr" sz="quarter" idx="4"/>
          </p:nvPr>
        </p:nvSpPr>
        <p:spPr bwMode="auto">
          <a:xfrm>
            <a:off x="3" y="9722309"/>
            <a:ext cx="3077137" cy="512304"/>
          </a:xfrm>
          <a:prstGeom prst="rect">
            <a:avLst/>
          </a:prstGeom>
          <a:noFill/>
          <a:ln w="9525">
            <a:noFill/>
            <a:miter lim="800000"/>
            <a:headEnd/>
            <a:tailEnd/>
          </a:ln>
          <a:effectLst/>
        </p:spPr>
        <p:txBody>
          <a:bodyPr vert="horz" wrap="square" lIns="99395" tIns="49696" rIns="99395" bIns="49696" numCol="1" anchor="b" anchorCtr="0" compatLnSpc="1">
            <a:prstTxWarp prst="textNoShape">
              <a:avLst/>
            </a:prstTxWarp>
          </a:bodyPr>
          <a:lstStyle>
            <a:lvl1pPr defTabSz="993377">
              <a:lnSpc>
                <a:spcPct val="100000"/>
              </a:lnSpc>
              <a:spcBef>
                <a:spcPct val="0"/>
              </a:spcBef>
              <a:buClrTx/>
              <a:buSzTx/>
              <a:buFontTx/>
              <a:buNone/>
              <a:defRPr sz="1300" smtClean="0">
                <a:latin typeface="Times" pitchFamily="18" charset="0"/>
              </a:defRPr>
            </a:lvl1pPr>
          </a:lstStyle>
          <a:p>
            <a:pPr>
              <a:defRPr/>
            </a:pPr>
            <a:endParaRPr lang="en-AU"/>
          </a:p>
        </p:txBody>
      </p:sp>
    </p:spTree>
    <p:extLst>
      <p:ext uri="{BB962C8B-B14F-4D97-AF65-F5344CB8AC3E}">
        <p14:creationId xmlns:p14="http://schemas.microsoft.com/office/powerpoint/2010/main" val="2040844638"/>
      </p:ext>
    </p:extLst>
  </p:cSld>
  <p:clrMap bg1="lt1" tx1="dk1" bg2="lt2" tx2="dk2" accent1="accent1" accent2="accent2" accent3="accent3" accent4="accent4" accent5="accent5" accent6="accent6" hlink="hlink" folHlink="folHlink"/>
  <p:hf hdr="0" ftr="0" dt="0"/>
  <p:notesStyle>
    <a:lvl1pPr marL="152400" indent="-152400" algn="l" rtl="0" eaLnBrk="0" fontAlgn="base" hangingPunct="0">
      <a:spcBef>
        <a:spcPct val="30000"/>
      </a:spcBef>
      <a:spcAft>
        <a:spcPct val="0"/>
      </a:spcAft>
      <a:buClr>
        <a:schemeClr val="tx2"/>
      </a:buClr>
      <a:buFont typeface="Wingdings" pitchFamily="2" charset="2"/>
      <a:buChar char="§"/>
      <a:defRPr sz="1120" kern="1200">
        <a:solidFill>
          <a:schemeClr val="tx1"/>
        </a:solidFill>
        <a:latin typeface="Arial" charset="0"/>
        <a:ea typeface="+mn-ea"/>
        <a:cs typeface="+mn-cs"/>
      </a:defRPr>
    </a:lvl1pPr>
    <a:lvl2pPr marL="457200" indent="-152400" algn="l" rtl="0" eaLnBrk="0" fontAlgn="base" hangingPunct="0">
      <a:spcBef>
        <a:spcPct val="30000"/>
      </a:spcBef>
      <a:spcAft>
        <a:spcPct val="0"/>
      </a:spcAft>
      <a:buClr>
        <a:schemeClr val="tx2"/>
      </a:buClr>
      <a:buSzPct val="60000"/>
      <a:buFont typeface="Wingdings" pitchFamily="2" charset="2"/>
      <a:buChar char="o"/>
      <a:defRPr sz="960" kern="1200">
        <a:solidFill>
          <a:schemeClr val="tx1"/>
        </a:solidFill>
        <a:latin typeface="Arial" charset="0"/>
        <a:ea typeface="+mn-ea"/>
        <a:cs typeface="+mn-cs"/>
      </a:defRPr>
    </a:lvl2pPr>
    <a:lvl3pPr marL="762000" indent="-152400" algn="l" rtl="0" eaLnBrk="0" fontAlgn="base" hangingPunct="0">
      <a:spcBef>
        <a:spcPct val="30000"/>
      </a:spcBef>
      <a:spcAft>
        <a:spcPct val="0"/>
      </a:spcAft>
      <a:buClr>
        <a:schemeClr val="bg2"/>
      </a:buClr>
      <a:buSzPct val="60000"/>
      <a:buFont typeface="Wingdings" pitchFamily="2" charset="2"/>
      <a:buChar char="o"/>
      <a:defRPr sz="960" kern="1200">
        <a:solidFill>
          <a:schemeClr val="tx1"/>
        </a:solidFill>
        <a:latin typeface="Arial" charset="0"/>
        <a:ea typeface="+mn-ea"/>
        <a:cs typeface="+mn-cs"/>
      </a:defRPr>
    </a:lvl3pPr>
    <a:lvl4pPr marL="1066800" indent="-152400" algn="l" rtl="0" eaLnBrk="0" fontAlgn="base" hangingPunct="0">
      <a:spcBef>
        <a:spcPct val="30000"/>
      </a:spcBef>
      <a:spcAft>
        <a:spcPct val="0"/>
      </a:spcAft>
      <a:buSzPct val="70000"/>
      <a:buChar char="–"/>
      <a:defRPr sz="800" kern="1200">
        <a:solidFill>
          <a:schemeClr val="tx1"/>
        </a:solidFill>
        <a:latin typeface="Arial" charset="0"/>
        <a:ea typeface="+mn-ea"/>
        <a:cs typeface="+mn-cs"/>
      </a:defRPr>
    </a:lvl4pPr>
    <a:lvl5pPr marL="1371600" indent="-152400" algn="l" rtl="0" eaLnBrk="0" fontAlgn="base" hangingPunct="0">
      <a:spcBef>
        <a:spcPct val="30000"/>
      </a:spcBef>
      <a:spcAft>
        <a:spcPct val="0"/>
      </a:spcAft>
      <a:buClr>
        <a:srgbClr val="666666"/>
      </a:buClr>
      <a:buChar char="»"/>
      <a:defRPr sz="800" kern="1200">
        <a:solidFill>
          <a:schemeClr val="tx1"/>
        </a:solidFill>
        <a:latin typeface="Arial" charset="0"/>
        <a:ea typeface="+mn-ea"/>
        <a:cs typeface="+mn-cs"/>
      </a:defRPr>
    </a:lvl5pPr>
    <a:lvl6pPr marL="1828800" algn="l" defTabSz="731520" rtl="0" eaLnBrk="1" latinLnBrk="0" hangingPunct="1">
      <a:defRPr sz="960" kern="1200">
        <a:solidFill>
          <a:schemeClr val="tx1"/>
        </a:solidFill>
        <a:latin typeface="+mn-lt"/>
        <a:ea typeface="+mn-ea"/>
        <a:cs typeface="+mn-cs"/>
      </a:defRPr>
    </a:lvl6pPr>
    <a:lvl7pPr marL="2194560" algn="l" defTabSz="731520" rtl="0" eaLnBrk="1" latinLnBrk="0" hangingPunct="1">
      <a:defRPr sz="960" kern="1200">
        <a:solidFill>
          <a:schemeClr val="tx1"/>
        </a:solidFill>
        <a:latin typeface="+mn-lt"/>
        <a:ea typeface="+mn-ea"/>
        <a:cs typeface="+mn-cs"/>
      </a:defRPr>
    </a:lvl7pPr>
    <a:lvl8pPr marL="2560320" algn="l" defTabSz="731520" rtl="0" eaLnBrk="1" latinLnBrk="0" hangingPunct="1">
      <a:defRPr sz="960" kern="1200">
        <a:solidFill>
          <a:schemeClr val="tx1"/>
        </a:solidFill>
        <a:latin typeface="+mn-lt"/>
        <a:ea typeface="+mn-ea"/>
        <a:cs typeface="+mn-cs"/>
      </a:defRPr>
    </a:lvl8pPr>
    <a:lvl9pPr marL="2926080" algn="l" defTabSz="731520" rtl="0" eaLnBrk="1" latinLnBrk="0" hangingPunct="1">
      <a:defRPr sz="96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Rot="1" noChangeAspect="1" noChangeArrowheads="1" noTextEdit="1"/>
          </p:cNvSpPr>
          <p:nvPr>
            <p:ph type="sldImg"/>
          </p:nvPr>
        </p:nvSpPr>
        <p:spPr>
          <a:xfrm>
            <a:off x="174625" y="736600"/>
            <a:ext cx="6823075" cy="3838575"/>
          </a:xfrm>
          <a:ln/>
        </p:spPr>
      </p:sp>
      <p:sp>
        <p:nvSpPr>
          <p:cNvPr id="5" name="Notes Placeholder 4"/>
          <p:cNvSpPr>
            <a:spLocks noGrp="1"/>
          </p:cNvSpPr>
          <p:nvPr>
            <p:ph type="body" sz="quarter" idx="10"/>
          </p:nvPr>
        </p:nvSpPr>
        <p:spPr/>
        <p:txBody>
          <a:bodyPr>
            <a:normAutofit/>
          </a:bodyPr>
          <a:lstStyle/>
          <a:p>
            <a:endParaRPr lang="en-GB"/>
          </a:p>
        </p:txBody>
      </p:sp>
    </p:spTree>
    <p:extLst>
      <p:ext uri="{BB962C8B-B14F-4D97-AF65-F5344CB8AC3E}">
        <p14:creationId xmlns:p14="http://schemas.microsoft.com/office/powerpoint/2010/main" val="28108839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85800"/>
            <a:r>
              <a:rPr lang="en-GB" sz="1800" dirty="0">
                <a:effectLst/>
                <a:latin typeface="Calibri" panose="020F0502020204030204" pitchFamily="34" charset="0"/>
                <a:ea typeface="Calibri" panose="020F0502020204030204" pitchFamily="34" charset="0"/>
              </a:rPr>
              <a:t>To name a few:</a:t>
            </a:r>
          </a:p>
          <a:p>
            <a:pPr marL="685800"/>
            <a:r>
              <a:rPr lang="en-GB" sz="1800" dirty="0">
                <a:effectLst/>
                <a:latin typeface="Calibri" panose="020F0502020204030204" pitchFamily="34" charset="0"/>
                <a:ea typeface="Calibri" panose="020F0502020204030204" pitchFamily="34" charset="0"/>
              </a:rPr>
              <a:t> </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FXP native support</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Notifications have delivery receipt audit trail (</a:t>
            </a:r>
            <a:r>
              <a:rPr lang="en-GB" sz="1800" dirty="0" err="1">
                <a:effectLst/>
                <a:latin typeface="Calibri" panose="020F0502020204030204" pitchFamily="34" charset="0"/>
                <a:ea typeface="Calibri" panose="020F0502020204030204" pitchFamily="34" charset="0"/>
              </a:rPr>
              <a:t>callbacks</a:t>
            </a:r>
            <a:r>
              <a:rPr lang="en-GB" sz="1800" dirty="0">
                <a:effectLst/>
                <a:latin typeface="Calibri" panose="020F0502020204030204" pitchFamily="34" charset="0"/>
                <a:ea typeface="Calibri" panose="020F0502020204030204" pitchFamily="34" charset="0"/>
              </a:rPr>
              <a:t> etc)</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Telescopic timeouts</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Cross Currency native support</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FRMS solution compatibility</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1000 TPS</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Use of </a:t>
            </a:r>
            <a:r>
              <a:rPr lang="en-GB" sz="1800" dirty="0" err="1">
                <a:effectLst/>
                <a:latin typeface="Calibri" panose="020F0502020204030204" pitchFamily="34" charset="0"/>
                <a:ea typeface="Calibri" panose="020F0502020204030204" pitchFamily="34" charset="0"/>
              </a:rPr>
              <a:t>Tigerbeetle</a:t>
            </a:r>
            <a:r>
              <a:rPr lang="en-GB" sz="1800" dirty="0">
                <a:effectLst/>
                <a:latin typeface="Calibri" panose="020F0502020204030204" pitchFamily="34" charset="0"/>
                <a:ea typeface="Calibri" panose="020F0502020204030204" pitchFamily="34" charset="0"/>
              </a:rPr>
              <a:t> in the core ledger</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Settlement done well (including when there are multiple currencies)</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Marketplace thinking (FRMS, Onboarding tools, Business Operations tools, etc)</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More flexible APIs (to enable things like transaction splitting).</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Simpler categorisation of errors</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A decoupling of messaging format from native API (in support of ISO20022, easier DFSP onboarding, and interoperability with other switches more simply))</a:t>
            </a:r>
          </a:p>
          <a:p>
            <a:pPr marL="342900" lvl="0" indent="-342900" fontAlgn="ctr">
              <a:buSzPts val="1000"/>
              <a:buFont typeface="Symbol" panose="05050102010706020507" pitchFamily="18" charset="2"/>
              <a:buChar char=""/>
              <a:tabLst>
                <a:tab pos="457200" algn="l"/>
              </a:tabLst>
            </a:pPr>
            <a:r>
              <a:rPr lang="en-GB" sz="1800" dirty="0">
                <a:effectLst/>
                <a:latin typeface="Calibri" panose="020F0502020204030204" pitchFamily="34" charset="0"/>
                <a:ea typeface="Calibri" panose="020F0502020204030204" pitchFamily="34" charset="0"/>
              </a:rPr>
              <a:t>A locked-in security model based on a look at field reality.   (noting the GSMA conversation of what's happening in the real world &amp; Karim's comments that getting central bank to buy "internet open" is unlikely - can we outline clear choices + what is mandatory )</a:t>
            </a:r>
          </a:p>
          <a:p>
            <a:pPr marL="685800"/>
            <a:r>
              <a:rPr lang="en-GB" sz="1800" dirty="0">
                <a:effectLst/>
                <a:latin typeface="Calibri" panose="020F0502020204030204" pitchFamily="34" charset="0"/>
                <a:ea typeface="Calibri" panose="020F0502020204030204" pitchFamily="34" charset="0"/>
              </a:rPr>
              <a:t> </a:t>
            </a:r>
          </a:p>
          <a:p>
            <a:endParaRPr lang="en-GB" dirty="0"/>
          </a:p>
        </p:txBody>
      </p:sp>
    </p:spTree>
    <p:extLst>
      <p:ext uri="{BB962C8B-B14F-4D97-AF65-F5344CB8AC3E}">
        <p14:creationId xmlns:p14="http://schemas.microsoft.com/office/powerpoint/2010/main" val="25183837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R="0" defTabSz="914400" rtl="0" eaLnBrk="0" fontAlgn="base" latinLnBrk="0" hangingPunct="0">
              <a:lnSpc>
                <a:spcPct val="120000"/>
              </a:lnSpc>
              <a:spcBef>
                <a:spcPct val="50000"/>
              </a:spcBef>
              <a:spcAft>
                <a:spcPct val="0"/>
              </a:spcAft>
              <a:buClr>
                <a:srgbClr val="006699"/>
              </a:buClr>
              <a:buSzPct val="60000"/>
              <a:tabLst/>
            </a:pPr>
            <a:r>
              <a:rPr kumimoji="0" lang="en-GB" sz="11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We must start measuring ourselves through the lens of outcomes/progress towards an ultimate goal, and not only on amount of software checked-in</a:t>
            </a:r>
          </a:p>
          <a:p>
            <a:endParaRPr lang="en-GB" dirty="0"/>
          </a:p>
        </p:txBody>
      </p:sp>
    </p:spTree>
    <p:extLst>
      <p:ext uri="{BB962C8B-B14F-4D97-AF65-F5344CB8AC3E}">
        <p14:creationId xmlns:p14="http://schemas.microsoft.com/office/powerpoint/2010/main" val="3400085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3828283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gn="ctr">
              <a:buNone/>
            </a:pPr>
            <a:r>
              <a:rPr lang="en-US" b="0" i="0" dirty="0">
                <a:solidFill>
                  <a:srgbClr val="30393D"/>
                </a:solidFill>
                <a:effectLst/>
                <a:latin typeface="Montserrat" panose="00000500000000000000" pitchFamily="2" charset="0"/>
              </a:rPr>
              <a:t>Agile Portfolio Management is an Enabler of Organizational Adaptability</a:t>
            </a:r>
          </a:p>
          <a:p>
            <a:pPr algn="l"/>
            <a:r>
              <a:rPr lang="en-US" b="0" i="0" dirty="0">
                <a:solidFill>
                  <a:srgbClr val="30393D"/>
                </a:solidFill>
                <a:effectLst/>
                <a:latin typeface="Montserrat" panose="00000500000000000000" pitchFamily="2" charset="0"/>
              </a:rPr>
              <a:t>Organizational adaptability is a business’ ability to spring into action in the face of opportunity. This may be evading catastrophe or expanding new markets. In this historical moment in time, organizational adaptability is top of mind for everyone. Bringing agility into portfolio management, governance, budgeting and finance is a critical enabler of organizational adaptability and business agility. Watch our five-part video series and the recording from our recent webinar and live guest panel to learn more!</a:t>
            </a:r>
          </a:p>
          <a:p>
            <a:pPr marL="0" indent="0" algn="l">
              <a:buFont typeface="+mj-lt"/>
              <a:buNone/>
            </a:pPr>
            <a:endParaRPr lang="en-US" b="0" i="0" dirty="0">
              <a:solidFill>
                <a:srgbClr val="30393D"/>
              </a:solidFill>
              <a:effectLst/>
              <a:latin typeface="Montserrat" panose="00000500000000000000" pitchFamily="2" charset="0"/>
            </a:endParaRPr>
          </a:p>
          <a:p>
            <a:pPr marL="0" indent="0" algn="l">
              <a:buFont typeface="+mj-lt"/>
              <a:buNone/>
            </a:pPr>
            <a:endParaRPr lang="en-US" b="0" i="0" dirty="0">
              <a:solidFill>
                <a:srgbClr val="30393D"/>
              </a:solidFill>
              <a:effectLst/>
              <a:latin typeface="Montserrat" panose="00000500000000000000" pitchFamily="2" charset="0"/>
            </a:endParaRPr>
          </a:p>
          <a:p>
            <a:pPr algn="l">
              <a:buFont typeface="+mj-lt"/>
              <a:buAutoNum type="arabicPeriod"/>
            </a:pPr>
            <a:endParaRPr lang="en-US" b="0" i="0" dirty="0">
              <a:solidFill>
                <a:srgbClr val="30393D"/>
              </a:solidFill>
              <a:effectLst/>
              <a:latin typeface="Montserrat" panose="00000500000000000000" pitchFamily="2" charset="0"/>
            </a:endParaRPr>
          </a:p>
          <a:p>
            <a:pPr algn="l">
              <a:buFont typeface="+mj-lt"/>
              <a:buAutoNum type="arabicPeriod"/>
            </a:pPr>
            <a:r>
              <a:rPr lang="en-US" b="0" i="0" dirty="0">
                <a:solidFill>
                  <a:srgbClr val="30393D"/>
                </a:solidFill>
                <a:effectLst/>
                <a:latin typeface="Montserrat" panose="00000500000000000000" pitchFamily="2" charset="0"/>
              </a:rPr>
              <a:t>All work is forced ranked.</a:t>
            </a:r>
          </a:p>
          <a:p>
            <a:pPr marL="742950" lvl="1" indent="-285750" algn="l">
              <a:buFont typeface="+mj-lt"/>
              <a:buAutoNum type="arabicPeriod"/>
            </a:pPr>
            <a:r>
              <a:rPr lang="en-US" b="0" i="0" dirty="0">
                <a:solidFill>
                  <a:srgbClr val="30393D"/>
                </a:solidFill>
                <a:effectLst/>
                <a:latin typeface="Montserrat" panose="00000500000000000000" pitchFamily="2" charset="0"/>
              </a:rPr>
              <a:t>Artificially ranked work is a sign of too many dependencies. The portfolio may have been sliced artificially.</a:t>
            </a:r>
          </a:p>
          <a:p>
            <a:pPr marL="742950" lvl="1" indent="-285750" algn="l">
              <a:buFont typeface="+mj-lt"/>
              <a:buAutoNum type="arabicPeriod"/>
            </a:pPr>
            <a:r>
              <a:rPr lang="en-US" b="0" i="0" dirty="0">
                <a:solidFill>
                  <a:srgbClr val="30393D"/>
                </a:solidFill>
                <a:effectLst/>
                <a:latin typeface="Montserrat" panose="00000500000000000000" pitchFamily="2" charset="0"/>
              </a:rPr>
              <a:t>Organizations that make everything the highest priority cannot articulate real priorities. In the world of infinite demand with constrained capacity, who knows what the true strategy is?</a:t>
            </a:r>
          </a:p>
          <a:p>
            <a:pPr algn="l">
              <a:buFont typeface="+mj-lt"/>
              <a:buAutoNum type="arabicPeriod"/>
            </a:pPr>
            <a:r>
              <a:rPr lang="en-US" b="0" i="0" dirty="0">
                <a:solidFill>
                  <a:srgbClr val="30393D"/>
                </a:solidFill>
                <a:effectLst/>
                <a:latin typeface="Montserrat" panose="00000500000000000000" pitchFamily="2" charset="0"/>
              </a:rPr>
              <a:t>Operate on “good enough” data.</a:t>
            </a:r>
          </a:p>
          <a:p>
            <a:pPr marL="742950" lvl="1" indent="-285750" algn="l">
              <a:buFont typeface="+mj-lt"/>
              <a:buAutoNum type="arabicPeriod"/>
            </a:pPr>
            <a:r>
              <a:rPr lang="en-US" b="0" i="0" dirty="0">
                <a:solidFill>
                  <a:srgbClr val="30393D"/>
                </a:solidFill>
                <a:effectLst/>
                <a:latin typeface="Montserrat" panose="00000500000000000000" pitchFamily="2" charset="0"/>
              </a:rPr>
              <a:t>No one has detailed data for all portfolio items at the stage decisions need to be made.</a:t>
            </a:r>
          </a:p>
          <a:p>
            <a:pPr marL="742950" lvl="1" indent="-285750" algn="l">
              <a:buFont typeface="+mj-lt"/>
              <a:buAutoNum type="arabicPeriod"/>
            </a:pPr>
            <a:r>
              <a:rPr lang="en-US" b="0" i="0" dirty="0">
                <a:solidFill>
                  <a:srgbClr val="30393D"/>
                </a:solidFill>
                <a:effectLst/>
                <a:latin typeface="Montserrat" panose="00000500000000000000" pitchFamily="2" charset="0"/>
              </a:rPr>
              <a:t>External demand for artificial precision indicates planning is uncoordinated.</a:t>
            </a:r>
          </a:p>
          <a:p>
            <a:pPr marL="742950" lvl="1" indent="-285750" algn="l">
              <a:buFont typeface="+mj-lt"/>
              <a:buAutoNum type="arabicPeriod"/>
            </a:pPr>
            <a:r>
              <a:rPr lang="en-US" b="0" i="0" dirty="0">
                <a:solidFill>
                  <a:srgbClr val="30393D"/>
                </a:solidFill>
                <a:effectLst/>
                <a:latin typeface="Montserrat" panose="00000500000000000000" pitchFamily="2" charset="0"/>
              </a:rPr>
              <a:t>Certain levels of detail in one area do not necessitate expensive-to-obtain detail in other areas. (This is how hours-based estimates in annual planning became common in traditional organizations.)</a:t>
            </a:r>
          </a:p>
          <a:p>
            <a:pPr algn="l">
              <a:buFont typeface="+mj-lt"/>
              <a:buAutoNum type="arabicPeriod"/>
            </a:pPr>
            <a:r>
              <a:rPr lang="en-US" b="0" i="0" dirty="0">
                <a:solidFill>
                  <a:srgbClr val="30393D"/>
                </a:solidFill>
                <a:effectLst/>
                <a:latin typeface="Montserrat" panose="00000500000000000000" pitchFamily="2" charset="0"/>
              </a:rPr>
              <a:t>Near-term capacity is fixed.</a:t>
            </a:r>
          </a:p>
          <a:p>
            <a:pPr marL="742950" lvl="1" indent="-285750" algn="l">
              <a:buFont typeface="+mj-lt"/>
              <a:buAutoNum type="arabicPeriod"/>
            </a:pPr>
            <a:r>
              <a:rPr lang="en-US" b="0" i="0" dirty="0">
                <a:solidFill>
                  <a:srgbClr val="30393D"/>
                </a:solidFill>
                <a:effectLst/>
                <a:latin typeface="Montserrat" panose="00000500000000000000" pitchFamily="2" charset="0"/>
              </a:rPr>
              <a:t>We cannot hire and bring knowledge workers up to speed fast enough to influence the outcomes of Portfolio Management for three to six months at least.</a:t>
            </a:r>
          </a:p>
          <a:p>
            <a:pPr marL="742950" lvl="1" indent="-285750" algn="l">
              <a:buFont typeface="+mj-lt"/>
              <a:buAutoNum type="arabicPeriod"/>
            </a:pPr>
            <a:r>
              <a:rPr lang="en-US" b="0" i="0" dirty="0">
                <a:solidFill>
                  <a:srgbClr val="30393D"/>
                </a:solidFill>
                <a:effectLst/>
                <a:latin typeface="Montserrat" panose="00000500000000000000" pitchFamily="2" charset="0"/>
              </a:rPr>
              <a:t>While there may be exceptions to this rule, they are far more rare than funding managers want to acknowledge.</a:t>
            </a:r>
          </a:p>
          <a:p>
            <a:pPr algn="l">
              <a:buFont typeface="+mj-lt"/>
              <a:buAutoNum type="arabicPeriod"/>
            </a:pPr>
            <a:r>
              <a:rPr lang="en-US" b="0" i="0" dirty="0">
                <a:solidFill>
                  <a:srgbClr val="30393D"/>
                </a:solidFill>
                <a:effectLst/>
                <a:latin typeface="Montserrat" panose="00000500000000000000" pitchFamily="2" charset="0"/>
              </a:rPr>
              <a:t>Each unique value-based delivery capability has a portfolio.</a:t>
            </a:r>
          </a:p>
          <a:p>
            <a:pPr marL="742950" lvl="1" indent="-285750" algn="l">
              <a:buFont typeface="+mj-lt"/>
              <a:buAutoNum type="arabicPeriod"/>
            </a:pPr>
            <a:r>
              <a:rPr lang="en-US" b="0" i="0" dirty="0">
                <a:solidFill>
                  <a:srgbClr val="30393D"/>
                </a:solidFill>
                <a:effectLst/>
                <a:latin typeface="Montserrat" panose="00000500000000000000" pitchFamily="2" charset="0"/>
              </a:rPr>
              <a:t>An isolated component team can not deliver realizable value without other contributions.</a:t>
            </a:r>
          </a:p>
          <a:p>
            <a:pPr marL="742950" lvl="1" indent="-285750" algn="l">
              <a:buFont typeface="+mj-lt"/>
              <a:buAutoNum type="arabicPeriod"/>
            </a:pPr>
            <a:r>
              <a:rPr lang="en-US" b="0" i="0" dirty="0">
                <a:solidFill>
                  <a:srgbClr val="30393D"/>
                </a:solidFill>
                <a:effectLst/>
                <a:latin typeface="Montserrat" panose="00000500000000000000" pitchFamily="2" charset="0"/>
              </a:rPr>
              <a:t>Subdividing a portfolio further reduces transparency, which undermines the purpose of connecting work to strategy.</a:t>
            </a:r>
          </a:p>
          <a:p>
            <a:pPr algn="l">
              <a:buFont typeface="+mj-lt"/>
              <a:buAutoNum type="arabicPeriod"/>
            </a:pPr>
            <a:r>
              <a:rPr lang="en-US" b="0" i="0" dirty="0">
                <a:solidFill>
                  <a:srgbClr val="30393D"/>
                </a:solidFill>
                <a:effectLst/>
                <a:latin typeface="Montserrat" panose="00000500000000000000" pitchFamily="2" charset="0"/>
              </a:rPr>
              <a:t>Each portfolio has one “Intake System”.</a:t>
            </a:r>
          </a:p>
          <a:p>
            <a:pPr marL="742950" lvl="1" indent="-285750" algn="l">
              <a:buFont typeface="+mj-lt"/>
              <a:buAutoNum type="arabicPeriod"/>
            </a:pPr>
            <a:r>
              <a:rPr lang="en-US" b="0" i="0" dirty="0">
                <a:solidFill>
                  <a:srgbClr val="30393D"/>
                </a:solidFill>
                <a:effectLst/>
                <a:latin typeface="Montserrat" panose="00000500000000000000" pitchFamily="2" charset="0"/>
              </a:rPr>
              <a:t>Strategic decisions in a portfolio should have full visibility into the entire scope of work required to innovate, build, release, evolve, support and sunset technology. (I have never met a portfolio manager who hasn’t “robbed Peter to pay Paul.” When we have over-divided a portfolio, this creates huge churn and long tails where a piece of work is postponed when everyone else thought it was to be completed in parallel.)</a:t>
            </a:r>
          </a:p>
          <a:p>
            <a:endParaRPr lang="en-GB" dirty="0"/>
          </a:p>
        </p:txBody>
      </p:sp>
    </p:spTree>
    <p:extLst>
      <p:ext uri="{BB962C8B-B14F-4D97-AF65-F5344CB8AC3E}">
        <p14:creationId xmlns:p14="http://schemas.microsoft.com/office/powerpoint/2010/main" val="4169736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buFont typeface="Calibri" panose="020F0502020204030204" pitchFamily="34" charset="0"/>
              <a:buChar char="-"/>
            </a:pPr>
            <a:r>
              <a:rPr lang="en-GB" sz="1100" dirty="0">
                <a:effectLst/>
                <a:latin typeface="Calibri" panose="020F0502020204030204" pitchFamily="34" charset="0"/>
                <a:ea typeface="Times New Roman" panose="02020603050405020304" pitchFamily="18" charset="0"/>
              </a:rPr>
              <a:t>Do we understand the problem(s) to be solved ?  </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 some groups will already have clarity, particularly where product council have gone deep already; the technical roadmap might need to start here).  Ensure shared understanding, before going to solutions.  Where there are lots of problems – do we understand the high value problems to focus on first?</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The tech stream in particular would benefit from not </a:t>
            </a:r>
            <a:r>
              <a:rPr lang="en-GB" sz="1100" dirty="0" err="1">
                <a:effectLst/>
                <a:latin typeface="Calibri" panose="020F0502020204030204" pitchFamily="34" charset="0"/>
                <a:ea typeface="Times New Roman" panose="02020603050405020304" pitchFamily="18" charset="0"/>
              </a:rPr>
              <a:t>solutionising</a:t>
            </a:r>
            <a:r>
              <a:rPr lang="en-GB" sz="1100" dirty="0">
                <a:effectLst/>
                <a:latin typeface="Calibri" panose="020F0502020204030204" pitchFamily="34" charset="0"/>
                <a:ea typeface="Times New Roman" panose="02020603050405020304" pitchFamily="18" charset="0"/>
              </a:rPr>
              <a:t> too early, and keeping a focus on the north star objectives &amp; things that are barriers to us achieving that (through lens of trustworthy, credible, quality).  Because everything is important.</a:t>
            </a:r>
            <a:endParaRPr lang="en-GB" sz="1100" dirty="0">
              <a:effectLst/>
              <a:latin typeface="Calibri" panose="020F0502020204030204" pitchFamily="34" charset="0"/>
              <a:ea typeface="Calibri" panose="020F0502020204030204" pitchFamily="34" charset="0"/>
            </a:endParaRPr>
          </a:p>
          <a:p>
            <a:pPr marL="457200"/>
            <a:r>
              <a:rPr lang="en-GB" sz="1100" dirty="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100" dirty="0">
                <a:effectLst/>
                <a:latin typeface="Calibri" panose="020F0502020204030204" pitchFamily="34" charset="0"/>
                <a:ea typeface="Times New Roman" panose="02020603050405020304" pitchFamily="18" charset="0"/>
              </a:rPr>
              <a:t>Can we articulate a hypothesis:  “if we do this work, we believe …… will happen” - &gt; from an outcome perspective if possible (recognising that many outcomes are empowering GTM &amp; Sales conversations, bar </a:t>
            </a:r>
            <a:r>
              <a:rPr lang="en-GB" sz="1100" dirty="0" err="1">
                <a:effectLst/>
                <a:latin typeface="Calibri" panose="020F0502020204030204" pitchFamily="34" charset="0"/>
                <a:ea typeface="Times New Roman" panose="02020603050405020304" pitchFamily="18" charset="0"/>
              </a:rPr>
              <a:t>Mowali</a:t>
            </a:r>
            <a:r>
              <a:rPr lang="en-GB" sz="1100" dirty="0">
                <a:effectLst/>
                <a:latin typeface="Calibri" panose="020F0502020204030204" pitchFamily="34" charset="0"/>
                <a:ea typeface="Times New Roman" panose="02020603050405020304" pitchFamily="18" charset="0"/>
              </a:rPr>
              <a:t> activity).  Nothing is guaranteed with hypothesis language, but helps us keep outcome focus.</a:t>
            </a:r>
            <a:endParaRPr lang="en-GB" sz="1100" dirty="0">
              <a:effectLst/>
              <a:latin typeface="Calibri" panose="020F0502020204030204" pitchFamily="34" charset="0"/>
              <a:ea typeface="Calibri" panose="020F0502020204030204" pitchFamily="34" charset="0"/>
            </a:endParaRPr>
          </a:p>
          <a:p>
            <a:pPr marL="457200"/>
            <a:r>
              <a:rPr lang="en-GB" sz="1100" dirty="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100" dirty="0">
                <a:effectLst/>
                <a:latin typeface="Calibri" panose="020F0502020204030204" pitchFamily="34" charset="0"/>
                <a:ea typeface="Times New Roman" panose="02020603050405020304" pitchFamily="18" charset="0"/>
              </a:rPr>
              <a:t>What are we worried about that might make it hard to solve that problem - &gt; by unpacking this we understand better how we might not reach our North Star.  What seem like the biggest things we need to solve?</a:t>
            </a:r>
            <a:endParaRPr lang="en-GB" sz="1100" dirty="0">
              <a:effectLst/>
              <a:latin typeface="Calibri" panose="020F0502020204030204" pitchFamily="34" charset="0"/>
              <a:ea typeface="Calibri" panose="020F0502020204030204" pitchFamily="34" charset="0"/>
            </a:endParaRPr>
          </a:p>
          <a:p>
            <a:r>
              <a:rPr lang="en-GB" sz="1100" dirty="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100" dirty="0">
                <a:effectLst/>
                <a:latin typeface="Calibri" panose="020F0502020204030204" pitchFamily="34" charset="0"/>
                <a:ea typeface="Times New Roman" panose="02020603050405020304" pitchFamily="18" charset="0"/>
              </a:rPr>
              <a:t>Do we understand the amount of resource available between now and next community event?   </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What problem are we going to be able to FINISH something on within 3 months</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How can we “rock break” so that we are able to be opportunistic within these themes on what is scoped next quarter – should a large opportunity come from GTM teams in the field that needs particular energy?</a:t>
            </a:r>
            <a:endParaRPr lang="en-GB" sz="1100" dirty="0">
              <a:effectLst/>
              <a:latin typeface="Calibri" panose="020F0502020204030204" pitchFamily="34" charset="0"/>
              <a:ea typeface="Calibri" panose="020F0502020204030204" pitchFamily="34" charset="0"/>
            </a:endParaRPr>
          </a:p>
          <a:p>
            <a:r>
              <a:rPr lang="en-GB" sz="1100" dirty="0">
                <a:effectLst/>
                <a:latin typeface="Calibri" panose="020F0502020204030204" pitchFamily="34" charset="0"/>
                <a:ea typeface="Calibri" panose="020F0502020204030204" pitchFamily="34" charset="0"/>
              </a:rPr>
              <a:t> </a:t>
            </a:r>
          </a:p>
          <a:p>
            <a:pPr marL="342900" lvl="0" indent="-342900">
              <a:buFont typeface="Calibri" panose="020F0502020204030204" pitchFamily="34" charset="0"/>
              <a:buChar char="-"/>
            </a:pPr>
            <a:r>
              <a:rPr lang="en-GB" sz="1100" dirty="0">
                <a:effectLst/>
                <a:latin typeface="Calibri" panose="020F0502020204030204" pitchFamily="34" charset="0"/>
                <a:ea typeface="Times New Roman" panose="02020603050405020304" pitchFamily="18" charset="0"/>
              </a:rPr>
              <a:t>How are we thinking about measuring success and finished? (or that the choice was not the correct way to move the needle and we need to do something differently? )  </a:t>
            </a:r>
            <a:endParaRPr lang="en-GB" sz="1100" dirty="0">
              <a:effectLst/>
              <a:latin typeface="Calibri" panose="020F0502020204030204" pitchFamily="34" charset="0"/>
              <a:ea typeface="Calibri" panose="020F0502020204030204" pitchFamily="34" charset="0"/>
            </a:endParaRPr>
          </a:p>
          <a:p>
            <a:pPr marL="457200"/>
            <a:r>
              <a:rPr lang="en-GB" sz="1100" dirty="0">
                <a:effectLst/>
                <a:latin typeface="Calibri" panose="020F0502020204030204" pitchFamily="34" charset="0"/>
                <a:ea typeface="Calibri" panose="020F0502020204030204" pitchFamily="34" charset="0"/>
              </a:rPr>
              <a:t>Could think about this through any of these lenses:</a:t>
            </a: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What is the perfect story you’d love to tell at the next community meeting? Or the Q2 community meeting?</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How will the effort get deployed either to our foundation sandbox or to a real customer for feedback? </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What can product council actively indicate on a customer/adopter-facing roadmap is “coming soon”?</a:t>
            </a:r>
            <a:endParaRPr lang="en-GB" sz="1100" dirty="0">
              <a:effectLst/>
              <a:latin typeface="Calibri" panose="020F0502020204030204" pitchFamily="34" charset="0"/>
              <a:ea typeface="Calibri" panose="020F0502020204030204" pitchFamily="34" charset="0"/>
            </a:endParaRPr>
          </a:p>
          <a:p>
            <a:pPr marL="742950" lvl="1" indent="-285750">
              <a:buFont typeface="Courier New" panose="02070309020205020404" pitchFamily="49" charset="0"/>
              <a:buChar char="o"/>
            </a:pPr>
            <a:r>
              <a:rPr lang="en-GB" sz="1100" dirty="0">
                <a:effectLst/>
                <a:latin typeface="Calibri" panose="020F0502020204030204" pitchFamily="34" charset="0"/>
                <a:ea typeface="Times New Roman" panose="02020603050405020304" pitchFamily="18" charset="0"/>
              </a:rPr>
              <a:t>PROMISE LESS!  WHEN FINISHED EASY TO START MORE!</a:t>
            </a:r>
            <a:endParaRPr lang="en-GB" sz="1100" dirty="0">
              <a:effectLst/>
              <a:latin typeface="Calibri" panose="020F0502020204030204" pitchFamily="34" charset="0"/>
              <a:ea typeface="Calibri" panose="020F0502020204030204" pitchFamily="34" charset="0"/>
            </a:endParaRPr>
          </a:p>
          <a:p>
            <a:endParaRPr lang="en-GB" dirty="0"/>
          </a:p>
        </p:txBody>
      </p:sp>
    </p:spTree>
    <p:extLst>
      <p:ext uri="{BB962C8B-B14F-4D97-AF65-F5344CB8AC3E}">
        <p14:creationId xmlns:p14="http://schemas.microsoft.com/office/powerpoint/2010/main" val="67698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Onboarding team should choose which workstream conversation would fit their thinking best to consolidate on what we have.  Could be (1), (2) or (3)</a:t>
            </a:r>
          </a:p>
          <a:p>
            <a:endParaRPr lang="en-GB" dirty="0"/>
          </a:p>
          <a:p>
            <a:endParaRPr lang="en-GB" dirty="0"/>
          </a:p>
        </p:txBody>
      </p:sp>
    </p:spTree>
    <p:extLst>
      <p:ext uri="{BB962C8B-B14F-4D97-AF65-F5344CB8AC3E}">
        <p14:creationId xmlns:p14="http://schemas.microsoft.com/office/powerpoint/2010/main" val="28778359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85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PRIORITY (HOEPFULLY RESOURCED) </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WARREN PITCHES THEIR THOUGHTS ON GETTING THIS SIMPLIFIED &amp; </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KIM CONNECTS THIS TO THE COST REDUCTION/PERFORMANCE WORK SHE’S ALREADY DONE</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CONNECT THIS TO LEWIS/LA TO GET A BLANK ENVIRONMENT POPULATED WITH A HELPFUL TEST POPULATION AND SOME DEMOS GET STARTED – WHAT IS INVOLVED</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GET A CHECKLIST OF WHAT OTHER ACTIVITIES NEED TO HAPPEN FOR A SCHEME TO GET STARTED (NOT AUTOMATED)</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MAKE A PLAN FROM THERE</a:t>
            </a:r>
          </a:p>
          <a:p>
            <a:pPr marL="685800"/>
            <a:r>
              <a:rPr lang="en-GB" sz="1800" dirty="0">
                <a:effectLst/>
                <a:latin typeface="Calibri" panose="020F0502020204030204" pitchFamily="34" charset="0"/>
                <a:ea typeface="Calibri" panose="020F0502020204030204" pitchFamily="34" charset="0"/>
              </a:rPr>
              <a:t> </a:t>
            </a:r>
          </a:p>
          <a:p>
            <a:pPr marL="1485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IF RESOURCED….. ED / SAM/ GSMA – </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BASELINE – AS IS TODAY: THE PROCESS FOR A DFSP TO GET ONBOARDED VIA THE VARIOUS TOOLS ON OFFER </a:t>
            </a:r>
          </a:p>
          <a:p>
            <a:pPr marL="2628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DESIGN WORK: WORK ON PROPOSING CLARITY FOR ONBOARDING TOOLS MARKETPLACE THAT CAN COME BACK TO LA/KIM</a:t>
            </a:r>
          </a:p>
          <a:p>
            <a:pPr marL="1371600"/>
            <a:r>
              <a:rPr lang="en-GB" sz="1800" dirty="0">
                <a:effectLst/>
                <a:latin typeface="Calibri" panose="020F0502020204030204" pitchFamily="34" charset="0"/>
                <a:ea typeface="Calibri" panose="020F0502020204030204" pitchFamily="34" charset="0"/>
              </a:rPr>
              <a:t> </a:t>
            </a:r>
          </a:p>
          <a:p>
            <a:pPr marL="1485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IF RESOURCED…. WE HAVE A GOOD DFSP POPULATION IN THE SANDBOX (LEWIS, ED)</a:t>
            </a:r>
          </a:p>
          <a:p>
            <a:pPr marL="1485900" fontAlgn="ctr"/>
            <a:r>
              <a:rPr lang="en-GB" sz="1800" dirty="0">
                <a:effectLst/>
                <a:latin typeface="Symbol" panose="05050102010706020507" pitchFamily="18" charset="2"/>
                <a:ea typeface="Calibri" panose="020F0502020204030204" pitchFamily="34" charset="0"/>
              </a:rPr>
              <a:t>·</a:t>
            </a:r>
            <a:r>
              <a:rPr lang="en-GB" sz="1800" dirty="0">
                <a:effectLst/>
                <a:latin typeface="Times New Roman" panose="02020603050405020304" pitchFamily="18" charset="0"/>
                <a:ea typeface="Calibri" panose="020F0502020204030204" pitchFamily="34" charset="0"/>
              </a:rPr>
              <a:t>         </a:t>
            </a:r>
            <a:r>
              <a:rPr lang="en-GB" sz="1800" dirty="0">
                <a:effectLst/>
                <a:latin typeface="Calibri" panose="020F0502020204030204" pitchFamily="34" charset="0"/>
                <a:ea typeface="Calibri" panose="020F0502020204030204" pitchFamily="34" charset="0"/>
              </a:rPr>
              <a:t>IF RESOURCED…. A SCHEME GETS THE DEVELOPER PORTAL DOCUMENTATION CONTETN AND GUIDS ALSO ASO PART OF THEIR DEPLOY.</a:t>
            </a:r>
          </a:p>
          <a:p>
            <a:pPr marL="685800"/>
            <a:r>
              <a:rPr lang="en-GB" sz="1800" dirty="0">
                <a:effectLst/>
                <a:latin typeface="Calibri" panose="020F0502020204030204" pitchFamily="34" charset="0"/>
                <a:ea typeface="Calibri" panose="020F0502020204030204" pitchFamily="34" charset="0"/>
              </a:rPr>
              <a:t> </a:t>
            </a:r>
          </a:p>
        </p:txBody>
      </p:sp>
    </p:spTree>
    <p:extLst>
      <p:ext uri="{BB962C8B-B14F-4D97-AF65-F5344CB8AC3E}">
        <p14:creationId xmlns:p14="http://schemas.microsoft.com/office/powerpoint/2010/main" val="363460473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1212E7D8-EF21-2543-93D3-E52749CD1EC8}"/>
              </a:ext>
            </a:extLst>
          </p:cNvPr>
          <p:cNvSpPr/>
          <p:nvPr/>
        </p:nvSpPr>
        <p:spPr>
          <a:xfrm>
            <a:off x="322915" y="1348402"/>
            <a:ext cx="9422489" cy="3199383"/>
          </a:xfrm>
          <a:prstGeom prst="roundRect">
            <a:avLst>
              <a:gd name="adj" fmla="val 668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b="1"/>
          </a:p>
        </p:txBody>
      </p:sp>
      <p:sp>
        <p:nvSpPr>
          <p:cNvPr id="2" name="Title 1"/>
          <p:cNvSpPr>
            <a:spLocks noGrp="1"/>
          </p:cNvSpPr>
          <p:nvPr>
            <p:ph type="ctrTitle"/>
          </p:nvPr>
        </p:nvSpPr>
        <p:spPr>
          <a:xfrm>
            <a:off x="635860" y="1576464"/>
            <a:ext cx="4606672" cy="1694853"/>
          </a:xfrm>
        </p:spPr>
        <p:txBody>
          <a:bodyPr anchor="b"/>
          <a:lstStyle>
            <a:lvl1pPr algn="l">
              <a:defRPr sz="45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635860" y="3490795"/>
            <a:ext cx="5378395" cy="866372"/>
          </a:xfrm>
        </p:spPr>
        <p:txBody>
          <a:bodyPr/>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pPr>
              <a:buFont typeface="Wingdings" pitchFamily="2" charset="2"/>
              <a:buNone/>
            </a:pPr>
            <a:fld id="{E9243C47-A071-4C8D-B818-78CAC444DBF3}" type="slidenum">
              <a:rPr lang="en-GB" sz="900" smtClean="0">
                <a:latin typeface="+mn-lt"/>
              </a:rPr>
              <a:pPr>
                <a:buFont typeface="Wingdings" pitchFamily="2" charset="2"/>
                <a:buNone/>
              </a:pPr>
              <a:t>‹#›</a:t>
            </a:fld>
            <a:endParaRPr lang="en-GB" sz="900" dirty="0">
              <a:latin typeface="+mn-lt"/>
            </a:endParaRPr>
          </a:p>
        </p:txBody>
      </p:sp>
      <p:sp>
        <p:nvSpPr>
          <p:cNvPr id="4" name="Oval 3">
            <a:extLst>
              <a:ext uri="{FF2B5EF4-FFF2-40B4-BE49-F238E27FC236}">
                <a16:creationId xmlns:a16="http://schemas.microsoft.com/office/drawing/2014/main" id="{4AC1ED45-D031-B94A-BAB1-482F24228794}"/>
              </a:ext>
            </a:extLst>
          </p:cNvPr>
          <p:cNvSpPr/>
          <p:nvPr/>
        </p:nvSpPr>
        <p:spPr>
          <a:xfrm>
            <a:off x="5330397" y="595715"/>
            <a:ext cx="1788350" cy="1788583"/>
          </a:xfrm>
          <a:prstGeom prst="ellipse">
            <a:avLst/>
          </a:prstGeom>
          <a:noFill/>
          <a:ln w="14605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15" name="Oval 14">
            <a:extLst>
              <a:ext uri="{FF2B5EF4-FFF2-40B4-BE49-F238E27FC236}">
                <a16:creationId xmlns:a16="http://schemas.microsoft.com/office/drawing/2014/main" id="{BB531EC2-BD07-9544-89FF-31AE4C23EC5E}"/>
              </a:ext>
            </a:extLst>
          </p:cNvPr>
          <p:cNvSpPr/>
          <p:nvPr/>
        </p:nvSpPr>
        <p:spPr>
          <a:xfrm>
            <a:off x="8144558" y="2045153"/>
            <a:ext cx="1353054" cy="1353231"/>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16" name="Oval 15">
            <a:extLst>
              <a:ext uri="{FF2B5EF4-FFF2-40B4-BE49-F238E27FC236}">
                <a16:creationId xmlns:a16="http://schemas.microsoft.com/office/drawing/2014/main" id="{52B1EF47-5F45-A042-A683-AA31B481CD13}"/>
              </a:ext>
            </a:extLst>
          </p:cNvPr>
          <p:cNvSpPr/>
          <p:nvPr/>
        </p:nvSpPr>
        <p:spPr>
          <a:xfrm>
            <a:off x="7118747" y="2807456"/>
            <a:ext cx="1833702" cy="1833941"/>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pic>
        <p:nvPicPr>
          <p:cNvPr id="17" name="Graphic 16">
            <a:extLst>
              <a:ext uri="{FF2B5EF4-FFF2-40B4-BE49-F238E27FC236}">
                <a16:creationId xmlns:a16="http://schemas.microsoft.com/office/drawing/2014/main" id="{6CE7C0DB-9E0D-0A4E-938B-2E797BB2000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313446"/>
            <a:ext cx="2305376" cy="733624"/>
          </a:xfrm>
          <a:prstGeom prst="rect">
            <a:avLst/>
          </a:prstGeom>
        </p:spPr>
      </p:pic>
    </p:spTree>
    <p:extLst>
      <p:ext uri="{BB962C8B-B14F-4D97-AF65-F5344CB8AC3E}">
        <p14:creationId xmlns:p14="http://schemas.microsoft.com/office/powerpoint/2010/main" val="28655641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7020272" y="4770998"/>
            <a:ext cx="2057400" cy="273844"/>
          </a:xfrm>
        </p:spPr>
        <p:txBody>
          <a:bodyPr/>
          <a:lstStyle/>
          <a:p>
            <a:fld id="{E9243C47-A071-4C8D-B818-78CAC444DBF3}" type="slidenum">
              <a:rPr lang="en-GB" smtClean="0">
                <a:latin typeface="+mn-lt"/>
              </a:rPr>
              <a:pPr/>
              <a:t>‹#›</a:t>
            </a:fld>
            <a:endParaRPr lang="en-GB" dirty="0">
              <a:latin typeface="+mn-lt"/>
            </a:endParaRPr>
          </a:p>
        </p:txBody>
      </p:sp>
      <p:pic>
        <p:nvPicPr>
          <p:cNvPr id="5" name="Graphic 4">
            <a:extLst>
              <a:ext uri="{FF2B5EF4-FFF2-40B4-BE49-F238E27FC236}">
                <a16:creationId xmlns:a16="http://schemas.microsoft.com/office/drawing/2014/main" id="{32CFA138-28A4-D644-AF2B-9444858492A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256156532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a:xfrm>
            <a:off x="395536" y="121990"/>
            <a:ext cx="7886700" cy="425698"/>
          </a:xfrm>
        </p:spPr>
        <p:txBody>
          <a:bodyPr/>
          <a:lstStyle>
            <a:lvl1pPr>
              <a:defRPr sz="2400"/>
            </a:lvl1pPr>
          </a:lstStyle>
          <a:p>
            <a:r>
              <a:rPr lang="en-US" dirty="0"/>
              <a:t>Click to edit Master title style</a:t>
            </a:r>
            <a:endParaRPr lang="en-GB" dirty="0"/>
          </a:p>
        </p:txBody>
      </p:sp>
      <p:sp>
        <p:nvSpPr>
          <p:cNvPr id="5" name="Slide Number Placeholder 47"/>
          <p:cNvSpPr>
            <a:spLocks noGrp="1"/>
          </p:cNvSpPr>
          <p:nvPr>
            <p:ph type="sldNum" sz="quarter" idx="12"/>
          </p:nvPr>
        </p:nvSpPr>
        <p:spPr>
          <a:xfrm>
            <a:off x="7668344" y="4833098"/>
            <a:ext cx="1458163" cy="273844"/>
          </a:xfrm>
        </p:spPr>
        <p:txBody>
          <a:bodyPr/>
          <a:lstStyle/>
          <a:p>
            <a:pPr>
              <a:buFont typeface="Wingdings" pitchFamily="2" charset="2"/>
              <a:buNone/>
            </a:pPr>
            <a:fld id="{E9243C47-A071-4C8D-B818-78CAC444DBF3}" type="slidenum">
              <a:rPr lang="en-GB" sz="900" smtClean="0">
                <a:latin typeface="+mn-lt"/>
              </a:rPr>
              <a:pPr>
                <a:buFont typeface="Wingdings" pitchFamily="2" charset="2"/>
                <a:buNone/>
              </a:pPr>
              <a:t>‹#›</a:t>
            </a:fld>
            <a:endParaRPr lang="en-GB" sz="900" dirty="0">
              <a:latin typeface="+mn-lt"/>
            </a:endParaRPr>
          </a:p>
        </p:txBody>
      </p:sp>
    </p:spTree>
    <p:extLst>
      <p:ext uri="{BB962C8B-B14F-4D97-AF65-F5344CB8AC3E}">
        <p14:creationId xmlns:p14="http://schemas.microsoft.com/office/powerpoint/2010/main" val="3374061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B14EC90-E499-7F40-A81C-63D0DD2592C7}"/>
              </a:ext>
            </a:extLst>
          </p:cNvPr>
          <p:cNvPicPr>
            <a:picLocks noChangeAspect="1"/>
          </p:cNvPicPr>
          <p:nvPr/>
        </p:nvPicPr>
        <p:blipFill>
          <a:blip r:embed="rId2"/>
          <a:srcRect/>
          <a:stretch/>
        </p:blipFill>
        <p:spPr>
          <a:xfrm>
            <a:off x="595" y="0"/>
            <a:ext cx="9142810" cy="5143500"/>
          </a:xfrm>
          <a:prstGeom prst="rect">
            <a:avLst/>
          </a:prstGeom>
        </p:spPr>
      </p:pic>
      <p:sp>
        <p:nvSpPr>
          <p:cNvPr id="11" name="Rounded Rectangle 10">
            <a:extLst>
              <a:ext uri="{FF2B5EF4-FFF2-40B4-BE49-F238E27FC236}">
                <a16:creationId xmlns:a16="http://schemas.microsoft.com/office/drawing/2014/main" id="{1212E7D8-EF21-2543-93D3-E52749CD1EC8}"/>
              </a:ext>
            </a:extLst>
          </p:cNvPr>
          <p:cNvSpPr/>
          <p:nvPr/>
        </p:nvSpPr>
        <p:spPr>
          <a:xfrm>
            <a:off x="322915" y="1348402"/>
            <a:ext cx="9422489" cy="3199383"/>
          </a:xfrm>
          <a:prstGeom prst="roundRect">
            <a:avLst>
              <a:gd name="adj" fmla="val 6683"/>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b="1"/>
          </a:p>
        </p:txBody>
      </p:sp>
      <p:sp>
        <p:nvSpPr>
          <p:cNvPr id="2" name="Title 1"/>
          <p:cNvSpPr>
            <a:spLocks noGrp="1"/>
          </p:cNvSpPr>
          <p:nvPr>
            <p:ph type="ctrTitle"/>
          </p:nvPr>
        </p:nvSpPr>
        <p:spPr>
          <a:xfrm>
            <a:off x="635860" y="1576464"/>
            <a:ext cx="4606672" cy="1694853"/>
          </a:xfrm>
        </p:spPr>
        <p:txBody>
          <a:bodyPr anchor="b"/>
          <a:lstStyle>
            <a:lvl1pPr algn="l">
              <a:defRPr sz="45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635860" y="3490795"/>
            <a:ext cx="5378395" cy="866372"/>
          </a:xfrm>
        </p:spPr>
        <p:txBody>
          <a:bodyPr/>
          <a:lstStyle>
            <a:lvl1pPr marL="0" indent="0" algn="l">
              <a:buNone/>
              <a:defRPr sz="18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pPr>
              <a:buFont typeface="Wingdings" pitchFamily="2" charset="2"/>
              <a:buNone/>
            </a:pPr>
            <a:fld id="{E9243C47-A071-4C8D-B818-78CAC444DBF3}" type="slidenum">
              <a:rPr lang="en-GB" sz="900" smtClean="0">
                <a:latin typeface="+mn-lt"/>
              </a:rPr>
              <a:pPr>
                <a:buFont typeface="Wingdings" pitchFamily="2" charset="2"/>
                <a:buNone/>
              </a:pPr>
              <a:t>‹#›</a:t>
            </a:fld>
            <a:endParaRPr lang="en-GB" sz="900" dirty="0">
              <a:latin typeface="+mn-lt"/>
            </a:endParaRPr>
          </a:p>
        </p:txBody>
      </p:sp>
      <p:pic>
        <p:nvPicPr>
          <p:cNvPr id="15" name="Graphic 14">
            <a:extLst>
              <a:ext uri="{FF2B5EF4-FFF2-40B4-BE49-F238E27FC236}">
                <a16:creationId xmlns:a16="http://schemas.microsoft.com/office/drawing/2014/main" id="{839EC2AA-D970-C448-A073-121286DBD65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8650" y="313446"/>
            <a:ext cx="2305376" cy="733624"/>
          </a:xfrm>
          <a:prstGeom prst="rect">
            <a:avLst/>
          </a:prstGeom>
        </p:spPr>
      </p:pic>
      <p:sp>
        <p:nvSpPr>
          <p:cNvPr id="16" name="Oval 15">
            <a:extLst>
              <a:ext uri="{FF2B5EF4-FFF2-40B4-BE49-F238E27FC236}">
                <a16:creationId xmlns:a16="http://schemas.microsoft.com/office/drawing/2014/main" id="{A0C5D54B-A58F-EC4D-AA02-F28EF11FB1FD}"/>
              </a:ext>
            </a:extLst>
          </p:cNvPr>
          <p:cNvSpPr/>
          <p:nvPr/>
        </p:nvSpPr>
        <p:spPr>
          <a:xfrm>
            <a:off x="5330397" y="595715"/>
            <a:ext cx="1788350" cy="1788583"/>
          </a:xfrm>
          <a:prstGeom prst="ellipse">
            <a:avLst/>
          </a:prstGeom>
          <a:noFill/>
          <a:ln w="14605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17" name="Oval 16">
            <a:extLst>
              <a:ext uri="{FF2B5EF4-FFF2-40B4-BE49-F238E27FC236}">
                <a16:creationId xmlns:a16="http://schemas.microsoft.com/office/drawing/2014/main" id="{E2DB51D0-EFE0-9143-AB1E-054D0CA220CB}"/>
              </a:ext>
            </a:extLst>
          </p:cNvPr>
          <p:cNvSpPr/>
          <p:nvPr/>
        </p:nvSpPr>
        <p:spPr>
          <a:xfrm>
            <a:off x="8144558" y="2045153"/>
            <a:ext cx="1353054" cy="1353231"/>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18" name="Oval 17">
            <a:extLst>
              <a:ext uri="{FF2B5EF4-FFF2-40B4-BE49-F238E27FC236}">
                <a16:creationId xmlns:a16="http://schemas.microsoft.com/office/drawing/2014/main" id="{62C0393C-CCFF-344F-BF7E-2B815CA8D24F}"/>
              </a:ext>
            </a:extLst>
          </p:cNvPr>
          <p:cNvSpPr/>
          <p:nvPr/>
        </p:nvSpPr>
        <p:spPr>
          <a:xfrm>
            <a:off x="7118747" y="2807456"/>
            <a:ext cx="1833702" cy="1833941"/>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Tree>
    <p:extLst>
      <p:ext uri="{BB962C8B-B14F-4D97-AF65-F5344CB8AC3E}">
        <p14:creationId xmlns:p14="http://schemas.microsoft.com/office/powerpoint/2010/main" val="1380944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43C47-A071-4C8D-B818-78CAC444DBF3}" type="slidenum">
              <a:rPr lang="en-GB" smtClean="0">
                <a:latin typeface="+mn-lt"/>
              </a:rPr>
              <a:pPr/>
              <a:t>‹#›</a:t>
            </a:fld>
            <a:endParaRPr lang="en-GB" dirty="0">
              <a:latin typeface="+mn-lt"/>
            </a:endParaRPr>
          </a:p>
        </p:txBody>
      </p:sp>
      <p:pic>
        <p:nvPicPr>
          <p:cNvPr id="7" name="Graphic 6">
            <a:extLst>
              <a:ext uri="{FF2B5EF4-FFF2-40B4-BE49-F238E27FC236}">
                <a16:creationId xmlns:a16="http://schemas.microsoft.com/office/drawing/2014/main" id="{3CE94A48-21EC-9043-A425-EFF17FBDBA2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14737260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D33483-5DC1-4919-B94C-777794C8A760}"/>
              </a:ext>
            </a:extLst>
          </p:cNvPr>
          <p:cNvPicPr>
            <a:picLocks noChangeAspect="1"/>
          </p:cNvPicPr>
          <p:nvPr/>
        </p:nvPicPr>
        <p:blipFill>
          <a:blip r:embed="rId2">
            <a:alphaModFix/>
          </a:blip>
          <a:srcRect/>
          <a:stretch/>
        </p:blipFill>
        <p:spPr>
          <a:xfrm>
            <a:off x="595" y="0"/>
            <a:ext cx="9142810" cy="5143500"/>
          </a:xfrm>
          <a:prstGeom prst="rect">
            <a:avLst/>
          </a:prstGeom>
        </p:spPr>
      </p:pic>
      <p:sp>
        <p:nvSpPr>
          <p:cNvPr id="4" name="Rectangle 3">
            <a:extLst>
              <a:ext uri="{FF2B5EF4-FFF2-40B4-BE49-F238E27FC236}">
                <a16:creationId xmlns:a16="http://schemas.microsoft.com/office/drawing/2014/main" id="{DE779818-F140-9546-B82F-B1DC522CC4CB}"/>
              </a:ext>
            </a:extLst>
          </p:cNvPr>
          <p:cNvSpPr/>
          <p:nvPr/>
        </p:nvSpPr>
        <p:spPr>
          <a:xfrm>
            <a:off x="0" y="211577"/>
            <a:ext cx="9144000" cy="2050104"/>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600"/>
          </a:p>
        </p:txBody>
      </p:sp>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43C47-A071-4C8D-B818-78CAC444DBF3}" type="slidenum">
              <a:rPr lang="en-GB" smtClean="0">
                <a:latin typeface="+mn-lt"/>
              </a:rPr>
              <a:pPr/>
              <a:t>‹#›</a:t>
            </a:fld>
            <a:endParaRPr lang="en-GB" dirty="0">
              <a:latin typeface="+mn-lt"/>
            </a:endParaRPr>
          </a:p>
        </p:txBody>
      </p:sp>
      <p:pic>
        <p:nvPicPr>
          <p:cNvPr id="8" name="Graphic 7">
            <a:extLst>
              <a:ext uri="{FF2B5EF4-FFF2-40B4-BE49-F238E27FC236}">
                <a16:creationId xmlns:a16="http://schemas.microsoft.com/office/drawing/2014/main" id="{B44CB57B-FDB9-DD49-A397-36CE873A54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216267847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buFont typeface="Wingdings" pitchFamily="2" charset="2"/>
              <a:buNone/>
            </a:pPr>
            <a:fld id="{E9243C47-A071-4C8D-B818-78CAC444DBF3}" type="slidenum">
              <a:rPr lang="en-GB" sz="900" smtClean="0">
                <a:latin typeface="+mn-lt"/>
              </a:rPr>
              <a:pPr>
                <a:buFont typeface="Wingdings" pitchFamily="2" charset="2"/>
                <a:buNone/>
              </a:pPr>
              <a:t>‹#›</a:t>
            </a:fld>
            <a:endParaRPr lang="en-GB" sz="900" dirty="0">
              <a:latin typeface="+mn-lt"/>
            </a:endParaRPr>
          </a:p>
        </p:txBody>
      </p:sp>
      <p:pic>
        <p:nvPicPr>
          <p:cNvPr id="8" name="Graphic 7">
            <a:extLst>
              <a:ext uri="{FF2B5EF4-FFF2-40B4-BE49-F238E27FC236}">
                <a16:creationId xmlns:a16="http://schemas.microsoft.com/office/drawing/2014/main" id="{DCD72061-B2C2-AC4B-B221-A92BDD95E90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313446"/>
            <a:ext cx="2305376" cy="733624"/>
          </a:xfrm>
          <a:prstGeom prst="rect">
            <a:avLst/>
          </a:prstGeom>
        </p:spPr>
      </p:pic>
    </p:spTree>
    <p:extLst>
      <p:ext uri="{BB962C8B-B14F-4D97-AF65-F5344CB8AC3E}">
        <p14:creationId xmlns:p14="http://schemas.microsoft.com/office/powerpoint/2010/main" val="32894006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1FDB6C-806C-4135-BCBC-52AC466F483A}"/>
              </a:ext>
            </a:extLst>
          </p:cNvPr>
          <p:cNvPicPr>
            <a:picLocks noChangeAspect="1"/>
          </p:cNvPicPr>
          <p:nvPr/>
        </p:nvPicPr>
        <p:blipFill>
          <a:blip r:embed="rId2"/>
          <a:srcRect/>
          <a:stretch/>
        </p:blipFill>
        <p:spPr>
          <a:xfrm>
            <a:off x="595" y="0"/>
            <a:ext cx="9142810" cy="5143500"/>
          </a:xfrm>
          <a:prstGeom prst="rect">
            <a:avLst/>
          </a:prstGeom>
        </p:spPr>
      </p:pic>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243C47-A071-4C8D-B818-78CAC444DBF3}" type="slidenum">
              <a:rPr lang="en-GB" smtClean="0">
                <a:latin typeface="+mn-lt"/>
              </a:rPr>
              <a:pPr/>
              <a:t>‹#›</a:t>
            </a:fld>
            <a:endParaRPr lang="en-GB" dirty="0">
              <a:latin typeface="+mn-lt"/>
            </a:endParaRPr>
          </a:p>
        </p:txBody>
      </p:sp>
      <p:pic>
        <p:nvPicPr>
          <p:cNvPr id="8" name="Graphic 7">
            <a:extLst>
              <a:ext uri="{FF2B5EF4-FFF2-40B4-BE49-F238E27FC236}">
                <a16:creationId xmlns:a16="http://schemas.microsoft.com/office/drawing/2014/main" id="{E991DA25-90B4-A443-A658-5D5A83696B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1106853608"/>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buFont typeface="Wingdings" pitchFamily="2" charset="2"/>
              <a:buNone/>
            </a:pPr>
            <a:fld id="{E9243C47-A071-4C8D-B818-78CAC444DBF3}" type="slidenum">
              <a:rPr lang="en-GB" sz="900" smtClean="0">
                <a:latin typeface="+mn-lt"/>
              </a:rPr>
              <a:pPr>
                <a:buFont typeface="Wingdings" pitchFamily="2" charset="2"/>
                <a:buNone/>
              </a:pPr>
              <a:t>‹#›</a:t>
            </a:fld>
            <a:endParaRPr lang="en-GB" sz="900" dirty="0">
              <a:latin typeface="+mn-lt"/>
            </a:endParaRPr>
          </a:p>
        </p:txBody>
      </p:sp>
      <p:pic>
        <p:nvPicPr>
          <p:cNvPr id="8" name="Graphic 7">
            <a:extLst>
              <a:ext uri="{FF2B5EF4-FFF2-40B4-BE49-F238E27FC236}">
                <a16:creationId xmlns:a16="http://schemas.microsoft.com/office/drawing/2014/main" id="{8B5E1CCF-F416-2440-906B-96A2A7952F4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16301456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243C47-A071-4C8D-B818-78CAC444DBF3}" type="slidenum">
              <a:rPr lang="en-GB" smtClean="0">
                <a:latin typeface="+mn-lt"/>
              </a:rPr>
              <a:pPr/>
              <a:t>‹#›</a:t>
            </a:fld>
            <a:endParaRPr lang="en-GB" dirty="0">
              <a:latin typeface="+mn-lt"/>
            </a:endParaRPr>
          </a:p>
        </p:txBody>
      </p:sp>
      <p:pic>
        <p:nvPicPr>
          <p:cNvPr id="10" name="Graphic 9">
            <a:extLst>
              <a:ext uri="{FF2B5EF4-FFF2-40B4-BE49-F238E27FC236}">
                <a16:creationId xmlns:a16="http://schemas.microsoft.com/office/drawing/2014/main" id="{861FF98D-1061-9248-8754-0013875997B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359263192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83568" y="181148"/>
            <a:ext cx="7886700" cy="497706"/>
          </a:xfrm>
        </p:spPr>
        <p:txBody>
          <a:bodyPr/>
          <a:lstStyle/>
          <a:p>
            <a:r>
              <a:rPr lang="en-US"/>
              <a:t>Click to edit Master title style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243C47-A071-4C8D-B818-78CAC444DBF3}" type="slidenum">
              <a:rPr lang="en-GB" smtClean="0">
                <a:latin typeface="+mn-lt"/>
              </a:rPr>
              <a:pPr/>
              <a:t>‹#›</a:t>
            </a:fld>
            <a:endParaRPr lang="en-GB" dirty="0">
              <a:latin typeface="+mn-lt"/>
            </a:endParaRPr>
          </a:p>
        </p:txBody>
      </p:sp>
      <p:pic>
        <p:nvPicPr>
          <p:cNvPr id="6" name="Graphic 5">
            <a:extLst>
              <a:ext uri="{FF2B5EF4-FFF2-40B4-BE49-F238E27FC236}">
                <a16:creationId xmlns:a16="http://schemas.microsoft.com/office/drawing/2014/main" id="{2FFC5743-7400-D642-9870-E0DE7D4E9D3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28650" y="4733410"/>
            <a:ext cx="1073301" cy="341549"/>
          </a:xfrm>
          <a:prstGeom prst="rect">
            <a:avLst/>
          </a:prstGeom>
        </p:spPr>
      </p:pic>
    </p:spTree>
    <p:extLst>
      <p:ext uri="{BB962C8B-B14F-4D97-AF65-F5344CB8AC3E}">
        <p14:creationId xmlns:p14="http://schemas.microsoft.com/office/powerpoint/2010/main" val="36166234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rgbClr val="005A83"/>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rgbClr val="005A83"/>
                </a:solidFill>
              </a:defRPr>
            </a:lvl1pPr>
          </a:lstStyle>
          <a:p>
            <a:fld id="{E9243C47-A071-4C8D-B818-78CAC444DBF3}" type="slidenum">
              <a:rPr lang="en-GB" smtClean="0">
                <a:latin typeface="+mn-lt"/>
              </a:rPr>
              <a:pPr/>
              <a:t>‹#›</a:t>
            </a:fld>
            <a:endParaRPr lang="en-GB" dirty="0">
              <a:latin typeface="+mn-lt"/>
            </a:endParaRPr>
          </a:p>
        </p:txBody>
      </p:sp>
    </p:spTree>
    <p:extLst>
      <p:ext uri="{BB962C8B-B14F-4D97-AF65-F5344CB8AC3E}">
        <p14:creationId xmlns:p14="http://schemas.microsoft.com/office/powerpoint/2010/main" val="493856918"/>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3" r:id="rId11"/>
  </p:sldLayoutIdLst>
  <p:hf hdr="0" ftr="0" dt="0"/>
  <p:txStyles>
    <p:titleStyle>
      <a:lvl1pPr algn="l" defTabSz="685800" rtl="0" eaLnBrk="1" latinLnBrk="0" hangingPunct="1">
        <a:lnSpc>
          <a:spcPct val="90000"/>
        </a:lnSpc>
        <a:spcBef>
          <a:spcPct val="0"/>
        </a:spcBef>
        <a:buNone/>
        <a:defRPr sz="3300" b="1" kern="1200">
          <a:solidFill>
            <a:schemeClr val="accent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hyperlink" Target="https://miro.com/app/board/o9J_lZaY9mU=/" TargetMode="External"/><Relationship Id="rId4" Type="http://schemas.openxmlformats.org/officeDocument/2006/relationships/hyperlink" Target="https://eu-rm.roadmunk.com/publish/c6cc73ccfe668b948c583c9f0f0e1e6880930745"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eu-rm.roadmunk.com/publish/629be69c3a28c2f78f90b4aa2ccf1247599d8fab" TargetMode="External"/><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hyperlink" Target="https://miro.com/app/board/o9J_lZaY9mU=/"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ChangeArrowheads="1"/>
          </p:cNvSpPr>
          <p:nvPr/>
        </p:nvSpPr>
        <p:spPr bwMode="auto">
          <a:xfrm>
            <a:off x="1401365" y="1344216"/>
            <a:ext cx="5367338" cy="3600450"/>
          </a:xfrm>
          <a:prstGeom prst="rect">
            <a:avLst/>
          </a:prstGeom>
          <a:noFill/>
          <a:ln w="9525">
            <a:noFill/>
            <a:miter lim="800000"/>
            <a:headEnd/>
            <a:tailEnd/>
          </a:ln>
        </p:spPr>
        <p:txBody>
          <a:bodyPr lIns="68572" tIns="34286" rIns="68572" bIns="34286"/>
          <a:lstStyle/>
          <a:p>
            <a:pPr marL="342900" indent="-342900">
              <a:spcBef>
                <a:spcPct val="100000"/>
              </a:spcBef>
              <a:buClr>
                <a:srgbClr val="265358"/>
              </a:buClr>
            </a:pPr>
            <a:endParaRPr lang="en-GB" sz="1800">
              <a:solidFill>
                <a:srgbClr val="265358"/>
              </a:solidFill>
              <a:latin typeface="Arial" charset="0"/>
            </a:endParaRPr>
          </a:p>
          <a:p>
            <a:pPr marL="571500" lvl="1" indent="-285750">
              <a:spcBef>
                <a:spcPct val="30000"/>
              </a:spcBef>
              <a:buClr>
                <a:srgbClr val="265358"/>
              </a:buClr>
              <a:buFont typeface="Wingdings" pitchFamily="2" charset="2"/>
              <a:buChar char="o"/>
            </a:pPr>
            <a:endParaRPr lang="en-GB" sz="1200">
              <a:solidFill>
                <a:srgbClr val="265358"/>
              </a:solidFill>
              <a:latin typeface="Arial" charset="0"/>
            </a:endParaRPr>
          </a:p>
        </p:txBody>
      </p:sp>
      <p:sp>
        <p:nvSpPr>
          <p:cNvPr id="2" name="Title 1"/>
          <p:cNvSpPr>
            <a:spLocks noGrp="1"/>
          </p:cNvSpPr>
          <p:nvPr>
            <p:ph type="ctrTitle"/>
          </p:nvPr>
        </p:nvSpPr>
        <p:spPr>
          <a:xfrm>
            <a:off x="635860" y="1791130"/>
            <a:ext cx="5822090" cy="1694853"/>
          </a:xfrm>
        </p:spPr>
        <p:txBody>
          <a:bodyPr>
            <a:normAutofit/>
          </a:bodyPr>
          <a:lstStyle/>
          <a:p>
            <a:r>
              <a:rPr lang="en-GB" dirty="0"/>
              <a:t>Mojaloop Portfolio Planning</a:t>
            </a:r>
          </a:p>
        </p:txBody>
      </p:sp>
      <p:sp>
        <p:nvSpPr>
          <p:cNvPr id="3" name="Subtitle 2"/>
          <p:cNvSpPr>
            <a:spLocks noGrp="1"/>
          </p:cNvSpPr>
          <p:nvPr>
            <p:ph type="subTitle" idx="1"/>
          </p:nvPr>
        </p:nvSpPr>
        <p:spPr/>
        <p:txBody>
          <a:bodyPr/>
          <a:lstStyle/>
          <a:p>
            <a:r>
              <a:rPr lang="en-GB" dirty="0"/>
              <a:t>January 2021</a:t>
            </a:r>
          </a:p>
        </p:txBody>
      </p:sp>
      <p:sp>
        <p:nvSpPr>
          <p:cNvPr id="4" name="Slide Number Placeholder 3"/>
          <p:cNvSpPr>
            <a:spLocks noGrp="1"/>
          </p:cNvSpPr>
          <p:nvPr>
            <p:ph type="sldNum" sz="quarter" idx="12"/>
          </p:nvPr>
        </p:nvSpPr>
        <p:spPr/>
        <p:txBody>
          <a:bodyPr/>
          <a:lstStyle/>
          <a:p>
            <a:pPr>
              <a:buFont typeface="Wingdings" pitchFamily="2" charset="2"/>
              <a:buNone/>
            </a:pPr>
            <a:fld id="{E9243C47-A071-4C8D-B818-78CAC444DBF3}" type="slidenum">
              <a:rPr lang="en-GB">
                <a:latin typeface="+mn-lt"/>
              </a:rPr>
              <a:pPr>
                <a:buFont typeface="Wingdings" pitchFamily="2" charset="2"/>
                <a:buNone/>
              </a:pPr>
              <a:t>1</a:t>
            </a:fld>
            <a:endParaRPr lang="en-GB" dirty="0">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178F16D-DC17-45DB-A744-EA5B93EE3763}"/>
              </a:ext>
            </a:extLst>
          </p:cNvPr>
          <p:cNvSpPr>
            <a:spLocks noGrp="1"/>
          </p:cNvSpPr>
          <p:nvPr>
            <p:ph type="sldNum" sz="quarter" idx="12"/>
          </p:nvPr>
        </p:nvSpPr>
        <p:spPr/>
        <p:txBody>
          <a:bodyPr/>
          <a:lstStyle/>
          <a:p>
            <a:fld id="{E9243C47-A071-4C8D-B818-78CAC444DBF3}" type="slidenum">
              <a:rPr lang="en-GB" smtClean="0">
                <a:latin typeface="+mn-lt"/>
              </a:rPr>
              <a:pPr/>
              <a:t>10</a:t>
            </a:fld>
            <a:endParaRPr lang="en-GB" dirty="0">
              <a:latin typeface="+mn-lt"/>
            </a:endParaRPr>
          </a:p>
        </p:txBody>
      </p:sp>
      <p:pic>
        <p:nvPicPr>
          <p:cNvPr id="6" name="Picture 5">
            <a:extLst>
              <a:ext uri="{FF2B5EF4-FFF2-40B4-BE49-F238E27FC236}">
                <a16:creationId xmlns:a16="http://schemas.microsoft.com/office/drawing/2014/main" id="{375E8E71-E738-46F9-B3B7-1FBD15A0E6CD}"/>
              </a:ext>
            </a:extLst>
          </p:cNvPr>
          <p:cNvPicPr>
            <a:picLocks noChangeAspect="1"/>
          </p:cNvPicPr>
          <p:nvPr/>
        </p:nvPicPr>
        <p:blipFill>
          <a:blip r:embed="rId3"/>
          <a:stretch>
            <a:fillRect/>
          </a:stretch>
        </p:blipFill>
        <p:spPr>
          <a:xfrm>
            <a:off x="395536" y="365017"/>
            <a:ext cx="4365952" cy="4778483"/>
          </a:xfrm>
          <a:prstGeom prst="rect">
            <a:avLst/>
          </a:prstGeom>
        </p:spPr>
      </p:pic>
      <p:sp>
        <p:nvSpPr>
          <p:cNvPr id="8" name="TextBox 7">
            <a:extLst>
              <a:ext uri="{FF2B5EF4-FFF2-40B4-BE49-F238E27FC236}">
                <a16:creationId xmlns:a16="http://schemas.microsoft.com/office/drawing/2014/main" id="{475226EA-2B3C-48D8-B234-CC4E20BDC189}"/>
              </a:ext>
            </a:extLst>
          </p:cNvPr>
          <p:cNvSpPr txBox="1"/>
          <p:nvPr/>
        </p:nvSpPr>
        <p:spPr>
          <a:xfrm>
            <a:off x="5021739" y="3910716"/>
            <a:ext cx="4107769" cy="1200329"/>
          </a:xfrm>
          <a:prstGeom prst="rect">
            <a:avLst/>
          </a:prstGeom>
          <a:noFill/>
        </p:spPr>
        <p:txBody>
          <a:bodyPr wrap="square">
            <a:spAutoFit/>
          </a:bodyPr>
          <a:lstStyle/>
          <a:p>
            <a:r>
              <a:rPr lang="en-GB" sz="1200" dirty="0">
                <a:hlinkClick r:id="rId4"/>
              </a:rPr>
              <a:t>https://eu-rm.roadmunk.com/publish/c6cc73ccfe668b948c583c9f0f0e1e6880930745</a:t>
            </a:r>
            <a:endParaRPr lang="en-GB" sz="1200" dirty="0"/>
          </a:p>
          <a:p>
            <a:endParaRPr lang="en-GB" sz="1200" dirty="0"/>
          </a:p>
          <a:p>
            <a:r>
              <a:rPr lang="en-GB" sz="1200" dirty="0">
                <a:hlinkClick r:id="rId5"/>
              </a:rPr>
              <a:t>https://miro.com/app/board/o9J_lZaY9mU=/</a:t>
            </a:r>
            <a:endParaRPr lang="en-GB" sz="1200" dirty="0"/>
          </a:p>
          <a:p>
            <a:endParaRPr lang="en-GB" sz="1200" dirty="0"/>
          </a:p>
        </p:txBody>
      </p:sp>
      <p:sp>
        <p:nvSpPr>
          <p:cNvPr id="10" name="TextBox 9">
            <a:extLst>
              <a:ext uri="{FF2B5EF4-FFF2-40B4-BE49-F238E27FC236}">
                <a16:creationId xmlns:a16="http://schemas.microsoft.com/office/drawing/2014/main" id="{D69AC114-CFFB-43BC-9DC4-FE763B3B538F}"/>
              </a:ext>
            </a:extLst>
          </p:cNvPr>
          <p:cNvSpPr txBox="1"/>
          <p:nvPr/>
        </p:nvSpPr>
        <p:spPr>
          <a:xfrm>
            <a:off x="5062788" y="365017"/>
            <a:ext cx="3541660" cy="761747"/>
          </a:xfrm>
          <a:prstGeom prst="rect">
            <a:avLst/>
          </a:prstGeom>
          <a:noFill/>
        </p:spPr>
        <p:txBody>
          <a:bodyPr wrap="square">
            <a:spAutoFit/>
          </a:bodyPr>
          <a:lstStyle/>
          <a:p>
            <a:pPr marL="228600" indent="-228600" defTabSz="171450">
              <a:buAutoNum type="arabicParenBoth"/>
            </a:pPr>
            <a:r>
              <a:rPr lang="en-GB" sz="1200" b="1" dirty="0">
                <a:effectLst/>
                <a:latin typeface="Calibri" panose="020F0502020204030204" pitchFamily="34" charset="0"/>
                <a:ea typeface="Times New Roman" panose="02020603050405020304" pitchFamily="18" charset="0"/>
              </a:rPr>
              <a:t>Consolidate &amp; Productise what we have</a:t>
            </a:r>
          </a:p>
          <a:p>
            <a:pPr marL="628650" lvl="1" indent="-171450" defTabSz="171450">
              <a:buFontTx/>
              <a:buChar char="-"/>
            </a:pPr>
            <a:r>
              <a:rPr lang="en-GB" sz="1050" dirty="0"/>
              <a:t>Consolidate what is “ready” today &amp; simply supported &amp; simply demonstrable to decision makers: </a:t>
            </a:r>
            <a:r>
              <a:rPr lang="en-GB" sz="1050" b="1" dirty="0"/>
              <a:t>“show don’t tell”.</a:t>
            </a:r>
          </a:p>
        </p:txBody>
      </p:sp>
      <p:sp>
        <p:nvSpPr>
          <p:cNvPr id="12" name="TextBox 11">
            <a:extLst>
              <a:ext uri="{FF2B5EF4-FFF2-40B4-BE49-F238E27FC236}">
                <a16:creationId xmlns:a16="http://schemas.microsoft.com/office/drawing/2014/main" id="{2AEDCCFA-5EC0-41E2-9C64-D48BF70E0F68}"/>
              </a:ext>
            </a:extLst>
          </p:cNvPr>
          <p:cNvSpPr txBox="1"/>
          <p:nvPr/>
        </p:nvSpPr>
        <p:spPr>
          <a:xfrm>
            <a:off x="5021739" y="2059318"/>
            <a:ext cx="3913916" cy="761747"/>
          </a:xfrm>
          <a:prstGeom prst="rect">
            <a:avLst/>
          </a:prstGeom>
          <a:noFill/>
        </p:spPr>
        <p:txBody>
          <a:bodyPr wrap="square">
            <a:spAutoFit/>
          </a:bodyPr>
          <a:lstStyle/>
          <a:p>
            <a:pPr lvl="0"/>
            <a:r>
              <a:rPr lang="en-GB" sz="1200" b="1" dirty="0">
                <a:effectLst/>
                <a:latin typeface="Calibri" panose="020F0502020204030204" pitchFamily="34" charset="0"/>
                <a:ea typeface="Times New Roman" panose="02020603050405020304" pitchFamily="18" charset="0"/>
              </a:rPr>
              <a:t>(3)   Better Business Process Support</a:t>
            </a:r>
            <a:r>
              <a:rPr lang="en-GB" sz="1200" dirty="0">
                <a:effectLst/>
                <a:latin typeface="Calibri" panose="020F0502020204030204" pitchFamily="34" charset="0"/>
                <a:ea typeface="Times New Roman" panose="02020603050405020304" pitchFamily="18" charset="0"/>
              </a:rPr>
              <a:t>: </a:t>
            </a:r>
          </a:p>
          <a:p>
            <a:pPr marL="628650" lvl="1" indent="-171450">
              <a:buFontTx/>
              <a:buChar char="-"/>
            </a:pPr>
            <a:r>
              <a:rPr lang="en-GB" sz="1050" dirty="0"/>
              <a:t>linked to pilot in a box &amp; onboarding consolidation – impossible without some better UX – which is also what </a:t>
            </a:r>
            <a:r>
              <a:rPr lang="en-GB" sz="1050" dirty="0" err="1"/>
              <a:t>Mowali</a:t>
            </a:r>
            <a:r>
              <a:rPr lang="en-GB" sz="1050" dirty="0"/>
              <a:t> want</a:t>
            </a:r>
          </a:p>
        </p:txBody>
      </p:sp>
      <p:sp>
        <p:nvSpPr>
          <p:cNvPr id="14" name="TextBox 13">
            <a:extLst>
              <a:ext uri="{FF2B5EF4-FFF2-40B4-BE49-F238E27FC236}">
                <a16:creationId xmlns:a16="http://schemas.microsoft.com/office/drawing/2014/main" id="{5986405D-0898-47E5-97B2-C8EE19962BBB}"/>
              </a:ext>
            </a:extLst>
          </p:cNvPr>
          <p:cNvSpPr txBox="1"/>
          <p:nvPr/>
        </p:nvSpPr>
        <p:spPr>
          <a:xfrm>
            <a:off x="5021739" y="1135988"/>
            <a:ext cx="3913916" cy="923330"/>
          </a:xfrm>
          <a:prstGeom prst="rect">
            <a:avLst/>
          </a:prstGeom>
          <a:noFill/>
        </p:spPr>
        <p:txBody>
          <a:bodyPr wrap="square">
            <a:spAutoFit/>
          </a:bodyPr>
          <a:lstStyle/>
          <a:p>
            <a:pPr lvl="0"/>
            <a:r>
              <a:rPr lang="en-GB" sz="1200" b="1" dirty="0">
                <a:effectLst/>
                <a:latin typeface="Calibri" panose="020F0502020204030204" pitchFamily="34" charset="0"/>
                <a:ea typeface="Times New Roman" panose="02020603050405020304" pitchFamily="18" charset="0"/>
              </a:rPr>
              <a:t>(2)   Cost Reduction Baseline</a:t>
            </a:r>
            <a:r>
              <a:rPr lang="en-GB" sz="1200" dirty="0">
                <a:effectLst/>
                <a:latin typeface="Calibri" panose="020F0502020204030204" pitchFamily="34" charset="0"/>
                <a:ea typeface="Times New Roman" panose="02020603050405020304" pitchFamily="18" charset="0"/>
              </a:rPr>
              <a:t>:  </a:t>
            </a:r>
          </a:p>
          <a:p>
            <a:pPr marL="628650" lvl="1" indent="-171450">
              <a:buFontTx/>
              <a:buChar char="-"/>
            </a:pPr>
            <a:r>
              <a:rPr lang="en-GB" sz="1050" dirty="0"/>
              <a:t>“pilot in a box” – how do we get everything simply deployed to the cloud for a p2p closed user group pilot, cost effectively at low TPS, that might accelerate our got to market </a:t>
            </a:r>
          </a:p>
        </p:txBody>
      </p:sp>
      <p:sp>
        <p:nvSpPr>
          <p:cNvPr id="16" name="TextBox 15">
            <a:extLst>
              <a:ext uri="{FF2B5EF4-FFF2-40B4-BE49-F238E27FC236}">
                <a16:creationId xmlns:a16="http://schemas.microsoft.com/office/drawing/2014/main" id="{314B8093-0FA5-4D1A-9D77-8ABDF836ECC1}"/>
              </a:ext>
            </a:extLst>
          </p:cNvPr>
          <p:cNvSpPr txBox="1"/>
          <p:nvPr/>
        </p:nvSpPr>
        <p:spPr>
          <a:xfrm>
            <a:off x="5021739" y="2796504"/>
            <a:ext cx="3913916" cy="1138773"/>
          </a:xfrm>
          <a:prstGeom prst="rect">
            <a:avLst/>
          </a:prstGeom>
          <a:noFill/>
        </p:spPr>
        <p:txBody>
          <a:bodyPr wrap="square">
            <a:spAutoFit/>
          </a:bodyPr>
          <a:lstStyle/>
          <a:p>
            <a:pPr lvl="0"/>
            <a:r>
              <a:rPr lang="en-GB" sz="1200" b="1" dirty="0">
                <a:effectLst/>
                <a:latin typeface="Calibri" panose="020F0502020204030204" pitchFamily="34" charset="0"/>
                <a:ea typeface="Times New Roman" panose="02020603050405020304" pitchFamily="18" charset="0"/>
              </a:rPr>
              <a:t>(4)   Technical Roadmap Clarity</a:t>
            </a:r>
            <a:r>
              <a:rPr lang="en-GB" sz="1200" dirty="0">
                <a:effectLst/>
                <a:latin typeface="Calibri" panose="020F0502020204030204" pitchFamily="34" charset="0"/>
                <a:ea typeface="Times New Roman" panose="02020603050405020304" pitchFamily="18" charset="0"/>
              </a:rPr>
              <a:t>:</a:t>
            </a:r>
            <a:r>
              <a:rPr lang="en-GB" sz="1050" dirty="0">
                <a:effectLst/>
                <a:latin typeface="Calibri" panose="020F0502020204030204" pitchFamily="34" charset="0"/>
                <a:ea typeface="Times New Roman" panose="02020603050405020304" pitchFamily="18" charset="0"/>
              </a:rPr>
              <a:t>  </a:t>
            </a:r>
          </a:p>
          <a:p>
            <a:pPr marL="628650" lvl="1" indent="-171450">
              <a:buFontTx/>
              <a:buChar char="-"/>
            </a:pPr>
            <a:r>
              <a:rPr lang="en-GB" sz="1050" dirty="0"/>
              <a:t>Various workstreams need some fundamental architecture decisions &amp; problem statements/outcomes focus in order to build a viable 2021 roadmap that achieves the 2021 goals</a:t>
            </a:r>
          </a:p>
          <a:p>
            <a:pPr lvl="0"/>
            <a:endParaRPr lang="en-GB" sz="1400" dirty="0">
              <a:effectLst/>
              <a:latin typeface="Calibri" panose="020F0502020204030204" pitchFamily="34" charset="0"/>
              <a:ea typeface="Times New Roman" panose="02020603050405020304" pitchFamily="18" charset="0"/>
            </a:endParaRPr>
          </a:p>
        </p:txBody>
      </p:sp>
    </p:spTree>
    <p:extLst>
      <p:ext uri="{BB962C8B-B14F-4D97-AF65-F5344CB8AC3E}">
        <p14:creationId xmlns:p14="http://schemas.microsoft.com/office/powerpoint/2010/main" val="33979246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F2BE6-B7CD-4DFB-A600-2CE8C81171B2}"/>
              </a:ext>
            </a:extLst>
          </p:cNvPr>
          <p:cNvSpPr>
            <a:spLocks noGrp="1"/>
          </p:cNvSpPr>
          <p:nvPr>
            <p:ph type="title"/>
          </p:nvPr>
        </p:nvSpPr>
        <p:spPr>
          <a:xfrm>
            <a:off x="628650" y="273844"/>
            <a:ext cx="7886700" cy="425698"/>
          </a:xfrm>
        </p:spPr>
        <p:txBody>
          <a:bodyPr>
            <a:normAutofit fontScale="90000"/>
          </a:bodyPr>
          <a:lstStyle/>
          <a:p>
            <a:r>
              <a:rPr lang="en-GB" dirty="0"/>
              <a:t>The ultimate goal…</a:t>
            </a:r>
          </a:p>
        </p:txBody>
      </p:sp>
      <p:pic>
        <p:nvPicPr>
          <p:cNvPr id="6" name="Content Placeholder 5" descr="Diagram&#10;&#10;Description automatically generated">
            <a:extLst>
              <a:ext uri="{FF2B5EF4-FFF2-40B4-BE49-F238E27FC236}">
                <a16:creationId xmlns:a16="http://schemas.microsoft.com/office/drawing/2014/main" id="{29250ED0-AB67-4755-A77A-785F40C084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504" y="918594"/>
            <a:ext cx="8203013" cy="3788767"/>
          </a:xfrm>
        </p:spPr>
      </p:pic>
      <p:sp>
        <p:nvSpPr>
          <p:cNvPr id="4" name="Slide Number Placeholder 3">
            <a:extLst>
              <a:ext uri="{FF2B5EF4-FFF2-40B4-BE49-F238E27FC236}">
                <a16:creationId xmlns:a16="http://schemas.microsoft.com/office/drawing/2014/main" id="{A4655E08-09AE-4419-B7E7-7D3387E8BAD3}"/>
              </a:ext>
            </a:extLst>
          </p:cNvPr>
          <p:cNvSpPr>
            <a:spLocks noGrp="1"/>
          </p:cNvSpPr>
          <p:nvPr>
            <p:ph type="sldNum" sz="quarter" idx="12"/>
          </p:nvPr>
        </p:nvSpPr>
        <p:spPr/>
        <p:txBody>
          <a:bodyPr/>
          <a:lstStyle/>
          <a:p>
            <a:fld id="{E9243C47-A071-4C8D-B818-78CAC444DBF3}" type="slidenum">
              <a:rPr lang="en-GB" smtClean="0">
                <a:latin typeface="+mn-lt"/>
              </a:rPr>
              <a:pPr/>
              <a:t>11</a:t>
            </a:fld>
            <a:endParaRPr lang="en-GB" dirty="0">
              <a:latin typeface="+mn-lt"/>
            </a:endParaRPr>
          </a:p>
        </p:txBody>
      </p:sp>
      <p:sp>
        <p:nvSpPr>
          <p:cNvPr id="8" name="TextBox 7">
            <a:extLst>
              <a:ext uri="{FF2B5EF4-FFF2-40B4-BE49-F238E27FC236}">
                <a16:creationId xmlns:a16="http://schemas.microsoft.com/office/drawing/2014/main" id="{0472E293-DACB-4364-AFAD-B9E93C067514}"/>
              </a:ext>
            </a:extLst>
          </p:cNvPr>
          <p:cNvSpPr txBox="1"/>
          <p:nvPr/>
        </p:nvSpPr>
        <p:spPr>
          <a:xfrm>
            <a:off x="4788024" y="179930"/>
            <a:ext cx="4572000" cy="1477328"/>
          </a:xfrm>
          <a:prstGeom prst="rect">
            <a:avLst/>
          </a:prstGeom>
          <a:noFill/>
        </p:spPr>
        <p:txBody>
          <a:bodyPr wrap="square">
            <a:spAutoFit/>
          </a:bodyPr>
          <a:lstStyle/>
          <a:p>
            <a:r>
              <a:rPr lang="en-GB" dirty="0">
                <a:hlinkClick r:id="rId3"/>
              </a:rPr>
              <a:t>https://eu-rm.roadmunk.com/publish/629be69c3a28c2f78f90b4aa2ccf1247599d8fab</a:t>
            </a:r>
            <a:endParaRPr lang="en-GB" dirty="0"/>
          </a:p>
          <a:p>
            <a:endParaRPr lang="en-GB" dirty="0"/>
          </a:p>
          <a:p>
            <a:endParaRPr lang="en-GB" dirty="0"/>
          </a:p>
        </p:txBody>
      </p:sp>
    </p:spTree>
    <p:extLst>
      <p:ext uri="{BB962C8B-B14F-4D97-AF65-F5344CB8AC3E}">
        <p14:creationId xmlns:p14="http://schemas.microsoft.com/office/powerpoint/2010/main" val="3551439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5FBC4-03EC-48CB-8864-06595A05D12B}"/>
              </a:ext>
            </a:extLst>
          </p:cNvPr>
          <p:cNvSpPr>
            <a:spLocks noGrp="1"/>
          </p:cNvSpPr>
          <p:nvPr>
            <p:ph type="title"/>
          </p:nvPr>
        </p:nvSpPr>
        <p:spPr/>
        <p:txBody>
          <a:bodyPr>
            <a:normAutofit fontScale="90000"/>
          </a:bodyPr>
          <a:lstStyle/>
          <a:p>
            <a:r>
              <a:rPr lang="en-GB" dirty="0"/>
              <a:t>Pillar 1: </a:t>
            </a:r>
            <a:br>
              <a:rPr lang="en-GB" dirty="0"/>
            </a:br>
            <a:r>
              <a:rPr lang="en-GB" dirty="0"/>
              <a:t>“Consolidate and Productise” </a:t>
            </a:r>
          </a:p>
        </p:txBody>
      </p:sp>
      <p:sp>
        <p:nvSpPr>
          <p:cNvPr id="4" name="Slide Number Placeholder 3">
            <a:extLst>
              <a:ext uri="{FF2B5EF4-FFF2-40B4-BE49-F238E27FC236}">
                <a16:creationId xmlns:a16="http://schemas.microsoft.com/office/drawing/2014/main" id="{4C53713B-EBC4-4B63-8B38-C56D5EB3350A}"/>
              </a:ext>
            </a:extLst>
          </p:cNvPr>
          <p:cNvSpPr>
            <a:spLocks noGrp="1"/>
          </p:cNvSpPr>
          <p:nvPr>
            <p:ph type="sldNum" sz="quarter" idx="12"/>
          </p:nvPr>
        </p:nvSpPr>
        <p:spPr/>
        <p:txBody>
          <a:bodyPr/>
          <a:lstStyle/>
          <a:p>
            <a:fld id="{E9243C47-A071-4C8D-B818-78CAC444DBF3}" type="slidenum">
              <a:rPr lang="en-GB" smtClean="0">
                <a:latin typeface="+mn-lt"/>
              </a:rPr>
              <a:pPr/>
              <a:t>12</a:t>
            </a:fld>
            <a:endParaRPr lang="en-GB" dirty="0">
              <a:latin typeface="+mn-lt"/>
            </a:endParaRPr>
          </a:p>
        </p:txBody>
      </p:sp>
      <p:sp>
        <p:nvSpPr>
          <p:cNvPr id="6" name="TextBox 5">
            <a:extLst>
              <a:ext uri="{FF2B5EF4-FFF2-40B4-BE49-F238E27FC236}">
                <a16:creationId xmlns:a16="http://schemas.microsoft.com/office/drawing/2014/main" id="{16C858A6-7CED-4184-A837-845B9D5A2A2A}"/>
              </a:ext>
            </a:extLst>
          </p:cNvPr>
          <p:cNvSpPr txBox="1"/>
          <p:nvPr/>
        </p:nvSpPr>
        <p:spPr>
          <a:xfrm>
            <a:off x="395536" y="1267184"/>
            <a:ext cx="4680520" cy="3554819"/>
          </a:xfrm>
          <a:prstGeom prst="rect">
            <a:avLst/>
          </a:prstGeom>
          <a:noFill/>
        </p:spPr>
        <p:txBody>
          <a:bodyPr wrap="square">
            <a:spAutoFit/>
          </a:bodyPr>
          <a:lstStyle/>
          <a:p>
            <a:pPr marL="87313" rtl="0" fontAlgn="ctr">
              <a:spcBef>
                <a:spcPts val="0"/>
              </a:spcBef>
              <a:spcAft>
                <a:spcPts val="0"/>
              </a:spcAft>
            </a:pPr>
            <a:r>
              <a:rPr lang="en-GB" sz="1200" b="1" dirty="0">
                <a:effectLst/>
                <a:latin typeface="Calibri" panose="020F0502020204030204" pitchFamily="34" charset="0"/>
              </a:rPr>
              <a:t>Feature Baseline &amp; UAT the hub itself as a solution that a scheme/consortium can choose</a:t>
            </a:r>
          </a:p>
          <a:p>
            <a:pPr marL="87313" rtl="0" fontAlgn="ctr">
              <a:spcBef>
                <a:spcPts val="0"/>
              </a:spcBef>
              <a:spcAft>
                <a:spcPts val="0"/>
              </a:spcAft>
            </a:pPr>
            <a:endParaRPr lang="en-GB" sz="1200" dirty="0">
              <a:effectLst/>
              <a:latin typeface="Calibri" panose="020F0502020204030204" pitchFamily="34" charset="0"/>
            </a:endParaRPr>
          </a:p>
          <a:p>
            <a:pPr marL="87313" rtl="0" fontAlgn="ctr">
              <a:spcBef>
                <a:spcPts val="0"/>
              </a:spcBef>
              <a:spcAft>
                <a:spcPts val="0"/>
              </a:spcAft>
            </a:pPr>
            <a:r>
              <a:rPr lang="en-GB" sz="1200" b="1" dirty="0">
                <a:effectLst/>
                <a:latin typeface="Calibri" panose="020F0502020204030204" pitchFamily="34" charset="0"/>
              </a:rPr>
              <a:t>Mojaloop Portal &amp; Product Documentation + Training Program content –  “Be more Stripe”</a:t>
            </a:r>
          </a:p>
          <a:p>
            <a:pPr marL="360363" lvl="1" indent="-273050" rtl="0" fontAlgn="ctr">
              <a:spcBef>
                <a:spcPts val="0"/>
              </a:spcBef>
              <a:spcAft>
                <a:spcPts val="0"/>
              </a:spcAft>
              <a:buFont typeface="Arial" panose="020B0604020202020204" pitchFamily="34" charset="0"/>
              <a:buChar char="•"/>
            </a:pPr>
            <a:r>
              <a:rPr lang="en-GB" sz="1100" dirty="0">
                <a:effectLst/>
                <a:latin typeface="Calibri" panose="020F0502020204030204" pitchFamily="34" charset="0"/>
              </a:rPr>
              <a:t>Better regulator/scheme/</a:t>
            </a:r>
            <a:r>
              <a:rPr lang="en-GB" sz="1100" dirty="0" err="1">
                <a:effectLst/>
                <a:latin typeface="Calibri" panose="020F0502020204030204" pitchFamily="34" charset="0"/>
              </a:rPr>
              <a:t>consoritum</a:t>
            </a:r>
            <a:r>
              <a:rPr lang="en-GB" sz="1100" dirty="0">
                <a:effectLst/>
                <a:latin typeface="Calibri" panose="020F0502020204030204" pitchFamily="34" charset="0"/>
              </a:rPr>
              <a:t> decision maker </a:t>
            </a:r>
            <a:r>
              <a:rPr lang="en-GB" sz="1100" b="1" dirty="0">
                <a:effectLst/>
                <a:latin typeface="Calibri" panose="020F0502020204030204" pitchFamily="34" charset="0"/>
              </a:rPr>
              <a:t>product content </a:t>
            </a:r>
            <a:r>
              <a:rPr lang="en-GB" sz="1100" dirty="0">
                <a:effectLst/>
                <a:latin typeface="Calibri" panose="020F0502020204030204" pitchFamily="34" charset="0"/>
              </a:rPr>
              <a:t>on the web (via the Mojaloop portal too)– what is Mojaloop etc linked to feature baselining – again the tech writer is critical support potentially</a:t>
            </a: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demos of use cases </a:t>
            </a:r>
            <a:r>
              <a:rPr lang="en-GB" sz="1100" dirty="0">
                <a:effectLst/>
                <a:latin typeface="Calibri" panose="020F0502020204030204" pitchFamily="34" charset="0"/>
              </a:rPr>
              <a:t>- &gt; showcase attached to the portal sandbox hub </a:t>
            </a:r>
            <a:r>
              <a:rPr lang="en-GB" sz="1100" dirty="0" err="1">
                <a:effectLst/>
                <a:latin typeface="Calibri" panose="020F0502020204030204" pitchFamily="34" charset="0"/>
              </a:rPr>
              <a:t>fspiop</a:t>
            </a:r>
            <a:r>
              <a:rPr lang="en-GB" sz="1100" dirty="0">
                <a:effectLst/>
                <a:latin typeface="Calibri" panose="020F0502020204030204" pitchFamily="34" charset="0"/>
              </a:rPr>
              <a:t> and </a:t>
            </a:r>
            <a:r>
              <a:rPr lang="en-GB" sz="1100" dirty="0" err="1">
                <a:effectLst/>
                <a:latin typeface="Calibri" panose="020F0502020204030204" pitchFamily="34" charset="0"/>
              </a:rPr>
              <a:t>pisp</a:t>
            </a:r>
            <a:r>
              <a:rPr lang="en-GB" sz="1100" dirty="0">
                <a:effectLst/>
                <a:latin typeface="Calibri" panose="020F0502020204030204" pitchFamily="34" charset="0"/>
              </a:rPr>
              <a:t> </a:t>
            </a:r>
            <a:r>
              <a:rPr lang="en-GB" sz="1100" dirty="0" err="1">
                <a:effectLst/>
                <a:latin typeface="Calibri" panose="020F0502020204030204" pitchFamily="34" charset="0"/>
              </a:rPr>
              <a:t>api</a:t>
            </a:r>
            <a:endParaRPr lang="en-GB" sz="1100" dirty="0">
              <a:effectLst/>
              <a:latin typeface="Calibri" panose="020F0502020204030204" pitchFamily="34" charset="0"/>
            </a:endParaRP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demos of hub in action </a:t>
            </a:r>
            <a:r>
              <a:rPr lang="en-GB" sz="1100" dirty="0">
                <a:effectLst/>
                <a:latin typeface="Calibri" panose="020F0502020204030204" pitchFamily="34" charset="0"/>
              </a:rPr>
              <a:t>- &gt; showcase UX attached to portal sandbox hub operations </a:t>
            </a:r>
            <a:r>
              <a:rPr lang="en-GB" sz="1100" dirty="0" err="1">
                <a:effectLst/>
                <a:latin typeface="Calibri" panose="020F0502020204030204" pitchFamily="34" charset="0"/>
              </a:rPr>
              <a:t>api</a:t>
            </a:r>
            <a:endParaRPr lang="en-GB" sz="1100" dirty="0">
              <a:effectLst/>
              <a:latin typeface="Calibri" panose="020F0502020204030204" pitchFamily="34" charset="0"/>
            </a:endParaRP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DFSP content </a:t>
            </a:r>
            <a:r>
              <a:rPr lang="en-GB" sz="1100" dirty="0">
                <a:effectLst/>
                <a:latin typeface="Calibri" panose="020F0502020204030204" pitchFamily="34" charset="0"/>
              </a:rPr>
              <a:t>– marketplace of onboarding tools &amp; written content around using it – get started guides</a:t>
            </a: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DFSP &amp; PISP ecosystem developer content </a:t>
            </a:r>
            <a:r>
              <a:rPr lang="en-GB" sz="1100" dirty="0">
                <a:effectLst/>
                <a:latin typeface="Calibri" panose="020F0502020204030204" pitchFamily="34" charset="0"/>
              </a:rPr>
              <a:t>- at API level – what </a:t>
            </a:r>
            <a:r>
              <a:rPr lang="en-GB" sz="1100" dirty="0" err="1">
                <a:effectLst/>
                <a:latin typeface="Calibri" panose="020F0502020204030204" pitchFamily="34" charset="0"/>
              </a:rPr>
              <a:t>lewis</a:t>
            </a:r>
            <a:r>
              <a:rPr lang="en-GB" sz="1100" dirty="0">
                <a:effectLst/>
                <a:latin typeface="Calibri" panose="020F0502020204030204" pitchFamily="34" charset="0"/>
              </a:rPr>
              <a:t> has started &amp; tech writer will be critical in – for hacks</a:t>
            </a: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Hub Operator content </a:t>
            </a:r>
            <a:r>
              <a:rPr lang="en-GB" sz="1100" dirty="0">
                <a:effectLst/>
                <a:latin typeface="Calibri" panose="020F0502020204030204" pitchFamily="34" charset="0"/>
              </a:rPr>
              <a:t>– running the hub, best practice biz process etc</a:t>
            </a:r>
          </a:p>
          <a:p>
            <a:pPr marL="360363" lvl="1" indent="-273050" rtl="0" fontAlgn="ctr">
              <a:spcBef>
                <a:spcPts val="0"/>
              </a:spcBef>
              <a:spcAft>
                <a:spcPts val="0"/>
              </a:spcAft>
              <a:buFont typeface="Arial" panose="020B0604020202020204" pitchFamily="34" charset="0"/>
              <a:buChar char="•"/>
            </a:pPr>
            <a:r>
              <a:rPr lang="en-GB" sz="1100" b="1" dirty="0">
                <a:effectLst/>
                <a:latin typeface="Calibri" panose="020F0502020204030204" pitchFamily="34" charset="0"/>
              </a:rPr>
              <a:t>Better hub operator vendor content </a:t>
            </a:r>
            <a:r>
              <a:rPr lang="en-GB" sz="1100" dirty="0">
                <a:effectLst/>
                <a:latin typeface="Calibri" panose="020F0502020204030204" pitchFamily="34" charset="0"/>
              </a:rPr>
              <a:t>– technical internals explained simply</a:t>
            </a:r>
          </a:p>
        </p:txBody>
      </p:sp>
      <p:sp>
        <p:nvSpPr>
          <p:cNvPr id="8" name="TextBox 7">
            <a:extLst>
              <a:ext uri="{FF2B5EF4-FFF2-40B4-BE49-F238E27FC236}">
                <a16:creationId xmlns:a16="http://schemas.microsoft.com/office/drawing/2014/main" id="{89B9A465-5E58-4B63-89F8-23A7D07C302C}"/>
              </a:ext>
            </a:extLst>
          </p:cNvPr>
          <p:cNvSpPr txBox="1"/>
          <p:nvPr/>
        </p:nvSpPr>
        <p:spPr>
          <a:xfrm>
            <a:off x="5285516" y="1167573"/>
            <a:ext cx="3640710" cy="3754874"/>
          </a:xfrm>
          <a:prstGeom prst="rect">
            <a:avLst/>
          </a:prstGeom>
          <a:noFill/>
        </p:spPr>
        <p:txBody>
          <a:bodyPr wrap="square">
            <a:spAutoFit/>
          </a:bodyPr>
          <a:lstStyle/>
          <a:p>
            <a:pPr marL="1028700" marR="0" indent="-941388">
              <a:spcBef>
                <a:spcPts val="0"/>
              </a:spcBef>
              <a:spcAft>
                <a:spcPts val="0"/>
              </a:spcAft>
            </a:pPr>
            <a:r>
              <a:rPr lang="en-GB" sz="1400" b="1" dirty="0">
                <a:effectLst/>
                <a:latin typeface="Calibri" panose="020F0502020204030204" pitchFamily="34" charset="0"/>
              </a:rPr>
              <a:t>THE ASKS:</a:t>
            </a:r>
          </a:p>
          <a:p>
            <a:pPr marL="360363" indent="-273050" rtl="0" fontAlgn="ctr">
              <a:spcBef>
                <a:spcPts val="0"/>
              </a:spcBef>
              <a:spcAft>
                <a:spcPts val="0"/>
              </a:spcAft>
              <a:buFont typeface="Arial" panose="020B0604020202020204" pitchFamily="34" charset="0"/>
              <a:buChar char="•"/>
            </a:pPr>
            <a:r>
              <a:rPr lang="en-GB" sz="1400" dirty="0">
                <a:effectLst/>
                <a:latin typeface="Calibri" panose="020F0502020204030204" pitchFamily="34" charset="0"/>
              </a:rPr>
              <a:t>Priority: </a:t>
            </a:r>
            <a:r>
              <a:rPr lang="en-GB" sz="1400" b="1" dirty="0" err="1">
                <a:effectLst/>
                <a:latin typeface="Calibri" panose="020F0502020204030204" pitchFamily="34" charset="0"/>
              </a:rPr>
              <a:t>uat</a:t>
            </a:r>
            <a:r>
              <a:rPr lang="en-GB" sz="1400" b="1" dirty="0">
                <a:effectLst/>
                <a:latin typeface="Calibri" panose="020F0502020204030204" pitchFamily="34" charset="0"/>
              </a:rPr>
              <a:t> &amp; feature baseline</a:t>
            </a:r>
            <a:endParaRPr lang="en-GB" sz="1400" dirty="0">
              <a:effectLst/>
              <a:latin typeface="Calibri" panose="020F0502020204030204" pitchFamily="34" charset="0"/>
            </a:endParaRPr>
          </a:p>
          <a:p>
            <a:pPr marL="360363" indent="-273050" rtl="0" fontAlgn="ctr">
              <a:spcBef>
                <a:spcPts val="0"/>
              </a:spcBef>
              <a:spcAft>
                <a:spcPts val="0"/>
              </a:spcAft>
              <a:buFont typeface="Arial" panose="020B0604020202020204" pitchFamily="34" charset="0"/>
              <a:buChar char="•"/>
            </a:pPr>
            <a:endParaRPr lang="en-GB" sz="1400" dirty="0">
              <a:effectLst/>
              <a:latin typeface="Calibri" panose="020F0502020204030204" pitchFamily="34" charset="0"/>
            </a:endParaRPr>
          </a:p>
          <a:p>
            <a:pPr marL="360363" indent="-273050" rtl="0" fontAlgn="ctr">
              <a:spcBef>
                <a:spcPts val="0"/>
              </a:spcBef>
              <a:spcAft>
                <a:spcPts val="0"/>
              </a:spcAft>
              <a:buFont typeface="Arial" panose="020B0604020202020204" pitchFamily="34" charset="0"/>
              <a:buChar char="•"/>
            </a:pPr>
            <a:r>
              <a:rPr lang="en-GB" sz="1400" b="1" dirty="0">
                <a:effectLst/>
                <a:latin typeface="Calibri" panose="020F0502020204030204" pitchFamily="34" charset="0"/>
              </a:rPr>
              <a:t>If resourced:</a:t>
            </a:r>
          </a:p>
          <a:p>
            <a:pPr marL="817563" lvl="1" indent="-273050" fontAlgn="ctr">
              <a:buFont typeface="Arial" panose="020B0604020202020204" pitchFamily="34" charset="0"/>
              <a:buChar char="•"/>
            </a:pPr>
            <a:r>
              <a:rPr lang="en-GB" sz="1400" dirty="0">
                <a:effectLst/>
                <a:latin typeface="Calibri" panose="020F0502020204030204" pitchFamily="34" charset="0"/>
              </a:rPr>
              <a:t>Portal gets underway (</a:t>
            </a:r>
            <a:r>
              <a:rPr lang="en-GB" sz="1400" dirty="0" err="1">
                <a:effectLst/>
                <a:latin typeface="Calibri" panose="020F0502020204030204" pitchFamily="34" charset="0"/>
              </a:rPr>
              <a:t>kim</a:t>
            </a:r>
            <a:r>
              <a:rPr lang="en-GB" sz="1400" dirty="0">
                <a:effectLst/>
                <a:latin typeface="Calibri" panose="020F0502020204030204" pitchFamily="34" charset="0"/>
              </a:rPr>
              <a:t>, </a:t>
            </a:r>
            <a:r>
              <a:rPr lang="en-GB" sz="1400" dirty="0" err="1">
                <a:effectLst/>
                <a:latin typeface="Calibri" panose="020F0502020204030204" pitchFamily="34" charset="0"/>
              </a:rPr>
              <a:t>lewis</a:t>
            </a:r>
            <a:r>
              <a:rPr lang="en-GB" sz="1400" dirty="0">
                <a:effectLst/>
                <a:latin typeface="Calibri" panose="020F0502020204030204" pitchFamily="34" charset="0"/>
              </a:rPr>
              <a:t>, technical writer)</a:t>
            </a:r>
          </a:p>
          <a:p>
            <a:pPr marL="817563" lvl="1" indent="-273050" fontAlgn="ctr">
              <a:buFont typeface="Arial" panose="020B0604020202020204" pitchFamily="34" charset="0"/>
              <a:buChar char="•"/>
            </a:pPr>
            <a:r>
              <a:rPr lang="en-GB" sz="1400" dirty="0">
                <a:effectLst/>
                <a:latin typeface="Calibri" panose="020F0502020204030204" pitchFamily="34" charset="0"/>
              </a:rPr>
              <a:t>We have a good </a:t>
            </a:r>
            <a:r>
              <a:rPr lang="en-GB" sz="1400" dirty="0" err="1">
                <a:effectLst/>
                <a:latin typeface="Calibri" panose="020F0502020204030204" pitchFamily="34" charset="0"/>
              </a:rPr>
              <a:t>dfsp</a:t>
            </a:r>
            <a:r>
              <a:rPr lang="en-GB" sz="1400" dirty="0">
                <a:effectLst/>
                <a:latin typeface="Calibri" panose="020F0502020204030204" pitchFamily="34" charset="0"/>
              </a:rPr>
              <a:t> population in the sandbox (</a:t>
            </a:r>
            <a:r>
              <a:rPr lang="en-GB" sz="1400" dirty="0" err="1">
                <a:effectLst/>
                <a:latin typeface="Calibri" panose="020F0502020204030204" pitchFamily="34" charset="0"/>
              </a:rPr>
              <a:t>lewis</a:t>
            </a:r>
            <a:r>
              <a:rPr lang="en-GB" sz="1400" dirty="0">
                <a:effectLst/>
                <a:latin typeface="Calibri" panose="020F0502020204030204" pitchFamily="34" charset="0"/>
              </a:rPr>
              <a:t>, ed)</a:t>
            </a:r>
          </a:p>
          <a:p>
            <a:pPr marL="817563" lvl="1" indent="-273050" fontAlgn="ctr">
              <a:buFont typeface="Arial" panose="020B0604020202020204" pitchFamily="34" charset="0"/>
              <a:buChar char="•"/>
            </a:pPr>
            <a:r>
              <a:rPr lang="en-GB" sz="1400" dirty="0">
                <a:effectLst/>
                <a:latin typeface="Calibri" panose="020F0502020204030204" pitchFamily="34" charset="0"/>
              </a:rPr>
              <a:t>with marketing …. </a:t>
            </a:r>
            <a:r>
              <a:rPr lang="en-GB" sz="1400" dirty="0" err="1">
                <a:effectLst/>
                <a:latin typeface="Calibri" panose="020F0502020204030204" pitchFamily="34" charset="0"/>
              </a:rPr>
              <a:t>mvp</a:t>
            </a:r>
            <a:r>
              <a:rPr lang="en-GB" sz="1400" dirty="0">
                <a:effectLst/>
                <a:latin typeface="Calibri" panose="020F0502020204030204" pitchFamily="34" charset="0"/>
              </a:rPr>
              <a:t> set of explainer videos </a:t>
            </a:r>
          </a:p>
          <a:p>
            <a:pPr marL="817563" lvl="1" indent="-273050" fontAlgn="ctr">
              <a:buFont typeface="Arial" panose="020B0604020202020204" pitchFamily="34" charset="0"/>
              <a:buChar char="•"/>
            </a:pPr>
            <a:r>
              <a:rPr lang="en-GB" sz="1400" b="1" dirty="0" err="1">
                <a:effectLst/>
                <a:latin typeface="Calibri" panose="020F0502020204030204" pitchFamily="34" charset="0"/>
              </a:rPr>
              <a:t>mvp</a:t>
            </a:r>
            <a:r>
              <a:rPr lang="en-GB" sz="1400" b="1" dirty="0">
                <a:effectLst/>
                <a:latin typeface="Calibri" panose="020F0502020204030204" pitchFamily="34" charset="0"/>
              </a:rPr>
              <a:t> set of end to end use cases</a:t>
            </a:r>
          </a:p>
          <a:p>
            <a:pPr marL="817563" lvl="1" indent="-273050" fontAlgn="ctr">
              <a:buFont typeface="Arial" panose="020B0604020202020204" pitchFamily="34" charset="0"/>
              <a:buChar char="•"/>
            </a:pPr>
            <a:r>
              <a:rPr lang="en-GB" sz="1400" dirty="0">
                <a:effectLst/>
                <a:latin typeface="Calibri" panose="020F0502020204030204" pitchFamily="34" charset="0"/>
              </a:rPr>
              <a:t>If </a:t>
            </a:r>
            <a:r>
              <a:rPr lang="en-GB" sz="1400" dirty="0" err="1">
                <a:effectLst/>
                <a:latin typeface="Calibri" panose="020F0502020204030204" pitchFamily="34" charset="0"/>
              </a:rPr>
              <a:t>modusbox</a:t>
            </a:r>
            <a:r>
              <a:rPr lang="en-GB" sz="1400" dirty="0">
                <a:effectLst/>
                <a:latin typeface="Calibri" panose="020F0502020204030204" pitchFamily="34" charset="0"/>
              </a:rPr>
              <a:t> v1.0 is open sourced:  get the </a:t>
            </a:r>
            <a:r>
              <a:rPr lang="en-GB" sz="1400" dirty="0" err="1">
                <a:effectLst/>
                <a:latin typeface="Calibri" panose="020F0502020204030204" pitchFamily="34" charset="0"/>
              </a:rPr>
              <a:t>ux</a:t>
            </a:r>
            <a:r>
              <a:rPr lang="en-GB" sz="1400" dirty="0">
                <a:effectLst/>
                <a:latin typeface="Calibri" panose="020F0502020204030204" pitchFamily="34" charset="0"/>
              </a:rPr>
              <a:t> we have for the portal today accessible at the centre and running</a:t>
            </a:r>
          </a:p>
          <a:p>
            <a:pPr marL="360363" indent="-273050" rtl="0" fontAlgn="ctr">
              <a:spcBef>
                <a:spcPts val="0"/>
              </a:spcBef>
              <a:spcAft>
                <a:spcPts val="0"/>
              </a:spcAft>
              <a:buFont typeface="Arial" panose="020B0604020202020204" pitchFamily="34" charset="0"/>
              <a:buChar char="•"/>
            </a:pPr>
            <a:r>
              <a:rPr lang="en-GB" sz="1400" dirty="0">
                <a:latin typeface="Calibri" panose="020F0502020204030204" pitchFamily="34" charset="0"/>
              </a:rPr>
              <a:t>Ensure training program coherently growing alongside!</a:t>
            </a:r>
            <a:endParaRPr lang="en-GB" sz="1400" dirty="0">
              <a:effectLst/>
              <a:latin typeface="Calibri" panose="020F0502020204030204" pitchFamily="34" charset="0"/>
            </a:endParaRPr>
          </a:p>
        </p:txBody>
      </p:sp>
    </p:spTree>
    <p:extLst>
      <p:ext uri="{BB962C8B-B14F-4D97-AF65-F5344CB8AC3E}">
        <p14:creationId xmlns:p14="http://schemas.microsoft.com/office/powerpoint/2010/main" val="889940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C71AAF-81E7-432D-B2C3-AF7CDFB85B02}"/>
              </a:ext>
            </a:extLst>
          </p:cNvPr>
          <p:cNvSpPr>
            <a:spLocks noGrp="1"/>
          </p:cNvSpPr>
          <p:nvPr>
            <p:ph type="title"/>
          </p:nvPr>
        </p:nvSpPr>
        <p:spPr/>
        <p:txBody>
          <a:bodyPr/>
          <a:lstStyle/>
          <a:p>
            <a:r>
              <a:rPr lang="en-GB" dirty="0"/>
              <a:t>Work to date</a:t>
            </a:r>
          </a:p>
        </p:txBody>
      </p:sp>
      <p:sp>
        <p:nvSpPr>
          <p:cNvPr id="3" name="Content Placeholder 2">
            <a:extLst>
              <a:ext uri="{FF2B5EF4-FFF2-40B4-BE49-F238E27FC236}">
                <a16:creationId xmlns:a16="http://schemas.microsoft.com/office/drawing/2014/main" id="{B58FA3D4-B884-4B99-8A36-0D304180127E}"/>
              </a:ext>
            </a:extLst>
          </p:cNvPr>
          <p:cNvSpPr>
            <a:spLocks noGrp="1"/>
          </p:cNvSpPr>
          <p:nvPr>
            <p:ph idx="1"/>
          </p:nvPr>
        </p:nvSpPr>
        <p:spPr/>
        <p:txBody>
          <a:bodyPr/>
          <a:lstStyle/>
          <a:p>
            <a:r>
              <a:rPr lang="en-US" dirty="0">
                <a:ea typeface="+mn-lt"/>
                <a:cs typeface="+mn-lt"/>
              </a:rPr>
              <a:t>Demo Working Group</a:t>
            </a:r>
            <a:endParaRPr lang="en-US" dirty="0"/>
          </a:p>
          <a:p>
            <a:pPr lvl="1"/>
            <a:r>
              <a:rPr lang="en-US" dirty="0">
                <a:ea typeface="+mn-lt"/>
                <a:cs typeface="+mn-lt"/>
              </a:rPr>
              <a:t>Specifying the demos they feel will move the needle to help explain Mojaloop, with end to use cases demos and </a:t>
            </a:r>
            <a:r>
              <a:rPr lang="en-US" dirty="0" err="1">
                <a:ea typeface="+mn-lt"/>
                <a:cs typeface="+mn-lt"/>
              </a:rPr>
              <a:t>ux</a:t>
            </a:r>
            <a:r>
              <a:rPr lang="en-US" dirty="0">
                <a:ea typeface="+mn-lt"/>
                <a:cs typeface="+mn-lt"/>
              </a:rPr>
              <a:t> processes around the hub itself</a:t>
            </a:r>
          </a:p>
          <a:p>
            <a:r>
              <a:rPr lang="en-US" dirty="0">
                <a:ea typeface="+mn-lt"/>
                <a:cs typeface="+mn-lt"/>
              </a:rPr>
              <a:t>Product Hub Sandbox Environment</a:t>
            </a:r>
          </a:p>
          <a:p>
            <a:pPr lvl="1"/>
            <a:r>
              <a:rPr lang="en-US" dirty="0">
                <a:ea typeface="+mn-lt"/>
                <a:cs typeface="+mn-lt"/>
              </a:rPr>
              <a:t>Helping to develop a branded running hub sandbox that will include videos, simpler documentation and support demos and hackathons</a:t>
            </a:r>
          </a:p>
          <a:p>
            <a:endParaRPr lang="en-GB" dirty="0"/>
          </a:p>
        </p:txBody>
      </p:sp>
      <p:sp>
        <p:nvSpPr>
          <p:cNvPr id="4" name="Slide Number Placeholder 3">
            <a:extLst>
              <a:ext uri="{FF2B5EF4-FFF2-40B4-BE49-F238E27FC236}">
                <a16:creationId xmlns:a16="http://schemas.microsoft.com/office/drawing/2014/main" id="{0126D1F7-D927-4F7C-A14C-91F0E44C1B76}"/>
              </a:ext>
            </a:extLst>
          </p:cNvPr>
          <p:cNvSpPr>
            <a:spLocks noGrp="1"/>
          </p:cNvSpPr>
          <p:nvPr>
            <p:ph type="sldNum" sz="quarter" idx="12"/>
          </p:nvPr>
        </p:nvSpPr>
        <p:spPr/>
        <p:txBody>
          <a:bodyPr/>
          <a:lstStyle/>
          <a:p>
            <a:fld id="{E9243C47-A071-4C8D-B818-78CAC444DBF3}" type="slidenum">
              <a:rPr lang="en-GB" smtClean="0">
                <a:latin typeface="+mn-lt"/>
              </a:rPr>
              <a:pPr/>
              <a:t>13</a:t>
            </a:fld>
            <a:endParaRPr lang="en-GB" dirty="0">
              <a:latin typeface="+mn-lt"/>
            </a:endParaRPr>
          </a:p>
        </p:txBody>
      </p:sp>
      <p:sp>
        <p:nvSpPr>
          <p:cNvPr id="5" name="TextBox 4">
            <a:extLst>
              <a:ext uri="{FF2B5EF4-FFF2-40B4-BE49-F238E27FC236}">
                <a16:creationId xmlns:a16="http://schemas.microsoft.com/office/drawing/2014/main" id="{6BA99F7E-DCF3-4135-BAAC-762ABD0D75E6}"/>
              </a:ext>
            </a:extLst>
          </p:cNvPr>
          <p:cNvSpPr txBox="1"/>
          <p:nvPr/>
        </p:nvSpPr>
        <p:spPr>
          <a:xfrm>
            <a:off x="915616" y="3723878"/>
            <a:ext cx="6552728" cy="777128"/>
          </a:xfrm>
          <a:prstGeom prst="rect">
            <a:avLst/>
          </a:prstGeom>
          <a:noFill/>
        </p:spPr>
        <p:txBody>
          <a:bodyPr wrap="square" lIns="68571" tIns="34286" rIns="68571" bIns="34286" rtlCol="0" anchor="t">
            <a:spAutoFit/>
          </a:bodyPr>
          <a:lstStyle/>
          <a:p>
            <a:pPr defTabSz="171450"/>
            <a:r>
              <a:rPr lang="en-GB" b="1" i="1" dirty="0">
                <a:solidFill>
                  <a:srgbClr val="000000"/>
                </a:solidFill>
                <a:latin typeface="Arial" panose="020B0604020202020204"/>
              </a:rPr>
              <a:t>Ask: </a:t>
            </a:r>
            <a:r>
              <a:rPr lang="en-GB" sz="1400" i="1" dirty="0">
                <a:solidFill>
                  <a:srgbClr val="000000"/>
                </a:solidFill>
                <a:latin typeface="Arial" panose="020B0604020202020204"/>
              </a:rPr>
              <a:t>increase member support </a:t>
            </a:r>
            <a:r>
              <a:rPr lang="en-GB" sz="1400" i="1" dirty="0">
                <a:solidFill>
                  <a:srgbClr val="000000"/>
                </a:solidFill>
                <a:highlight>
                  <a:srgbClr val="FFFF00"/>
                </a:highlight>
                <a:latin typeface="Arial" panose="020B0604020202020204"/>
              </a:rPr>
              <a:t>(designers, technical content writers, dynamic explainer presentations/videos, demos of “ready” functionality for non-technical audience to experience, resource to build demo experiences ) to accelerate this  </a:t>
            </a:r>
            <a:endParaRPr lang="en-GB" i="1" dirty="0">
              <a:solidFill>
                <a:srgbClr val="000000"/>
              </a:solidFill>
              <a:highlight>
                <a:srgbClr val="FFFF00"/>
              </a:highlight>
              <a:latin typeface="Arial" panose="020B0604020202020204"/>
            </a:endParaRPr>
          </a:p>
        </p:txBody>
      </p:sp>
    </p:spTree>
    <p:extLst>
      <p:ext uri="{BB962C8B-B14F-4D97-AF65-F5344CB8AC3E}">
        <p14:creationId xmlns:p14="http://schemas.microsoft.com/office/powerpoint/2010/main" val="17793328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AB899A4-DE0A-4C78-BD96-24A19A3409D9}"/>
              </a:ext>
            </a:extLst>
          </p:cNvPr>
          <p:cNvSpPr>
            <a:spLocks noGrp="1"/>
          </p:cNvSpPr>
          <p:nvPr>
            <p:ph type="sldNum" sz="quarter" idx="12"/>
          </p:nvPr>
        </p:nvSpPr>
        <p:spPr/>
        <p:txBody>
          <a:bodyPr/>
          <a:lstStyle/>
          <a:p>
            <a:fld id="{E9243C47-A071-4C8D-B818-78CAC444DBF3}" type="slidenum">
              <a:rPr lang="en-GB" smtClean="0">
                <a:latin typeface="+mn-lt"/>
              </a:rPr>
              <a:pPr/>
              <a:t>14</a:t>
            </a:fld>
            <a:endParaRPr lang="en-GB" dirty="0">
              <a:latin typeface="+mn-lt"/>
            </a:endParaRPr>
          </a:p>
        </p:txBody>
      </p:sp>
      <p:pic>
        <p:nvPicPr>
          <p:cNvPr id="6" name="Picture 5">
            <a:extLst>
              <a:ext uri="{FF2B5EF4-FFF2-40B4-BE49-F238E27FC236}">
                <a16:creationId xmlns:a16="http://schemas.microsoft.com/office/drawing/2014/main" id="{E922D2FD-B69C-4602-AC4C-3274055FF408}"/>
              </a:ext>
            </a:extLst>
          </p:cNvPr>
          <p:cNvPicPr>
            <a:picLocks noChangeAspect="1"/>
          </p:cNvPicPr>
          <p:nvPr/>
        </p:nvPicPr>
        <p:blipFill>
          <a:blip r:embed="rId2"/>
          <a:stretch>
            <a:fillRect/>
          </a:stretch>
        </p:blipFill>
        <p:spPr>
          <a:xfrm>
            <a:off x="0" y="1101719"/>
            <a:ext cx="9144000" cy="2940061"/>
          </a:xfrm>
          <a:prstGeom prst="rect">
            <a:avLst/>
          </a:prstGeom>
        </p:spPr>
      </p:pic>
      <p:sp>
        <p:nvSpPr>
          <p:cNvPr id="7" name="Title 1">
            <a:extLst>
              <a:ext uri="{FF2B5EF4-FFF2-40B4-BE49-F238E27FC236}">
                <a16:creationId xmlns:a16="http://schemas.microsoft.com/office/drawing/2014/main" id="{160A5CAE-25EF-464D-8B84-B60E91B7B05A}"/>
              </a:ext>
            </a:extLst>
          </p:cNvPr>
          <p:cNvSpPr>
            <a:spLocks noGrp="1"/>
          </p:cNvSpPr>
          <p:nvPr>
            <p:ph type="title"/>
          </p:nvPr>
        </p:nvSpPr>
        <p:spPr>
          <a:xfrm>
            <a:off x="251520" y="133881"/>
            <a:ext cx="7886700" cy="994172"/>
          </a:xfrm>
        </p:spPr>
        <p:txBody>
          <a:bodyPr/>
          <a:lstStyle/>
          <a:p>
            <a:r>
              <a:rPr lang="en-GB" dirty="0"/>
              <a:t>Pillar 1 Roadmap</a:t>
            </a:r>
          </a:p>
        </p:txBody>
      </p:sp>
    </p:spTree>
    <p:extLst>
      <p:ext uri="{BB962C8B-B14F-4D97-AF65-F5344CB8AC3E}">
        <p14:creationId xmlns:p14="http://schemas.microsoft.com/office/powerpoint/2010/main" val="8259438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5FBC4-03EC-48CB-8864-06595A05D12B}"/>
              </a:ext>
            </a:extLst>
          </p:cNvPr>
          <p:cNvSpPr>
            <a:spLocks noGrp="1"/>
          </p:cNvSpPr>
          <p:nvPr>
            <p:ph type="title"/>
          </p:nvPr>
        </p:nvSpPr>
        <p:spPr/>
        <p:txBody>
          <a:bodyPr>
            <a:normAutofit fontScale="90000"/>
          </a:bodyPr>
          <a:lstStyle/>
          <a:p>
            <a:r>
              <a:rPr lang="en-GB" dirty="0"/>
              <a:t>Pillar 2: </a:t>
            </a:r>
            <a:br>
              <a:rPr lang="en-GB" dirty="0"/>
            </a:br>
            <a:r>
              <a:rPr lang="en-GB" dirty="0"/>
              <a:t>“Better Business Process Support” </a:t>
            </a:r>
          </a:p>
        </p:txBody>
      </p:sp>
      <p:sp>
        <p:nvSpPr>
          <p:cNvPr id="4" name="Slide Number Placeholder 3">
            <a:extLst>
              <a:ext uri="{FF2B5EF4-FFF2-40B4-BE49-F238E27FC236}">
                <a16:creationId xmlns:a16="http://schemas.microsoft.com/office/drawing/2014/main" id="{4C53713B-EBC4-4B63-8B38-C56D5EB3350A}"/>
              </a:ext>
            </a:extLst>
          </p:cNvPr>
          <p:cNvSpPr>
            <a:spLocks noGrp="1"/>
          </p:cNvSpPr>
          <p:nvPr>
            <p:ph type="sldNum" sz="quarter" idx="12"/>
          </p:nvPr>
        </p:nvSpPr>
        <p:spPr/>
        <p:txBody>
          <a:bodyPr/>
          <a:lstStyle/>
          <a:p>
            <a:fld id="{E9243C47-A071-4C8D-B818-78CAC444DBF3}" type="slidenum">
              <a:rPr lang="en-GB" smtClean="0">
                <a:latin typeface="+mn-lt"/>
              </a:rPr>
              <a:pPr/>
              <a:t>15</a:t>
            </a:fld>
            <a:endParaRPr lang="en-GB" dirty="0">
              <a:latin typeface="+mn-lt"/>
            </a:endParaRPr>
          </a:p>
        </p:txBody>
      </p:sp>
      <p:sp>
        <p:nvSpPr>
          <p:cNvPr id="6" name="TextBox 5">
            <a:extLst>
              <a:ext uri="{FF2B5EF4-FFF2-40B4-BE49-F238E27FC236}">
                <a16:creationId xmlns:a16="http://schemas.microsoft.com/office/drawing/2014/main" id="{16C858A6-7CED-4184-A837-845B9D5A2A2A}"/>
              </a:ext>
            </a:extLst>
          </p:cNvPr>
          <p:cNvSpPr txBox="1"/>
          <p:nvPr/>
        </p:nvSpPr>
        <p:spPr>
          <a:xfrm>
            <a:off x="539552" y="1563638"/>
            <a:ext cx="4032448" cy="2862322"/>
          </a:xfrm>
          <a:prstGeom prst="rect">
            <a:avLst/>
          </a:prstGeom>
          <a:noFill/>
        </p:spPr>
        <p:txBody>
          <a:bodyPr wrap="square">
            <a:spAutoFit/>
          </a:bodyPr>
          <a:lstStyle/>
          <a:p>
            <a:pPr lvl="0" fontAlgn="ctr">
              <a:buSzPts val="1000"/>
              <a:tabLst>
                <a:tab pos="457200" algn="l"/>
              </a:tabLst>
            </a:pPr>
            <a:r>
              <a:rPr lang="en-GB" sz="1800" dirty="0">
                <a:effectLst/>
                <a:latin typeface="Calibri" panose="020F0502020204030204" pitchFamily="34" charset="0"/>
                <a:ea typeface="Calibri" panose="020F0502020204030204" pitchFamily="34" charset="0"/>
              </a:rPr>
              <a:t>Support better demos of a more complete hub operator solution (workstream above can't move forward)</a:t>
            </a:r>
          </a:p>
          <a:p>
            <a:pPr lvl="0" fontAlgn="ctr">
              <a:buSzPts val="1000"/>
              <a:tabLst>
                <a:tab pos="457200" algn="l"/>
              </a:tabLst>
            </a:pPr>
            <a:endParaRPr lang="en-GB" sz="1800" dirty="0">
              <a:effectLst/>
              <a:latin typeface="Calibri" panose="020F0502020204030204" pitchFamily="34" charset="0"/>
              <a:ea typeface="Calibri" panose="020F0502020204030204" pitchFamily="34" charset="0"/>
            </a:endParaRPr>
          </a:p>
          <a:p>
            <a:pPr lvl="0" fontAlgn="ctr">
              <a:buSzPts val="1000"/>
              <a:tabLst>
                <a:tab pos="457200" algn="l"/>
              </a:tabLst>
            </a:pPr>
            <a:r>
              <a:rPr lang="en-GB" sz="1800" dirty="0">
                <a:effectLst/>
                <a:latin typeface="Calibri" panose="020F0502020204030204" pitchFamily="34" charset="0"/>
                <a:ea typeface="Calibri" panose="020F0502020204030204" pitchFamily="34" charset="0"/>
              </a:rPr>
              <a:t>Support pilot in a box needs for something out of the box</a:t>
            </a:r>
          </a:p>
          <a:p>
            <a:pPr lvl="0" fontAlgn="ctr">
              <a:buSzPts val="1000"/>
              <a:tabLst>
                <a:tab pos="457200" algn="l"/>
              </a:tabLst>
            </a:pPr>
            <a:endParaRPr lang="en-GB" sz="1800" dirty="0">
              <a:effectLst/>
              <a:latin typeface="Calibri" panose="020F0502020204030204" pitchFamily="34" charset="0"/>
              <a:ea typeface="Calibri" panose="020F0502020204030204" pitchFamily="34" charset="0"/>
            </a:endParaRPr>
          </a:p>
          <a:p>
            <a:pPr lvl="0" fontAlgn="ctr">
              <a:buSzPts val="1000"/>
              <a:tabLst>
                <a:tab pos="457200" algn="l"/>
              </a:tabLst>
            </a:pPr>
            <a:r>
              <a:rPr lang="en-GB" sz="1800" dirty="0">
                <a:effectLst/>
                <a:latin typeface="Calibri" panose="020F0502020204030204" pitchFamily="34" charset="0"/>
                <a:ea typeface="Calibri" panose="020F0502020204030204" pitchFamily="34" charset="0"/>
              </a:rPr>
              <a:t>We know we need to start marketplace thinking - can we connect </a:t>
            </a:r>
            <a:r>
              <a:rPr lang="en-GB" sz="1800" dirty="0" err="1">
                <a:effectLst/>
                <a:latin typeface="Calibri" panose="020F0502020204030204" pitchFamily="34" charset="0"/>
                <a:ea typeface="Calibri" panose="020F0502020204030204" pitchFamily="34" charset="0"/>
              </a:rPr>
              <a:t>Sybrin's</a:t>
            </a:r>
            <a:r>
              <a:rPr lang="en-GB" sz="1800" dirty="0">
                <a:effectLst/>
                <a:latin typeface="Calibri" panose="020F0502020204030204" pitchFamily="34" charset="0"/>
                <a:ea typeface="Calibri" panose="020F0502020204030204" pitchFamily="34" charset="0"/>
              </a:rPr>
              <a:t> commercial stuff asap?</a:t>
            </a:r>
          </a:p>
        </p:txBody>
      </p:sp>
      <p:sp>
        <p:nvSpPr>
          <p:cNvPr id="8" name="TextBox 7">
            <a:extLst>
              <a:ext uri="{FF2B5EF4-FFF2-40B4-BE49-F238E27FC236}">
                <a16:creationId xmlns:a16="http://schemas.microsoft.com/office/drawing/2014/main" id="{89B9A465-5E58-4B63-89F8-23A7D07C302C}"/>
              </a:ext>
            </a:extLst>
          </p:cNvPr>
          <p:cNvSpPr txBox="1"/>
          <p:nvPr/>
        </p:nvSpPr>
        <p:spPr>
          <a:xfrm>
            <a:off x="4716016" y="1353309"/>
            <a:ext cx="4146537" cy="3516347"/>
          </a:xfrm>
          <a:prstGeom prst="rect">
            <a:avLst/>
          </a:prstGeom>
          <a:noFill/>
        </p:spPr>
        <p:txBody>
          <a:bodyPr wrap="square">
            <a:spAutoFit/>
          </a:bodyPr>
          <a:lstStyle/>
          <a:p>
            <a:pPr marL="1028700" marR="0" indent="-941388">
              <a:spcBef>
                <a:spcPts val="0"/>
              </a:spcBef>
              <a:spcAft>
                <a:spcPts val="0"/>
              </a:spcAft>
            </a:pPr>
            <a:r>
              <a:rPr lang="en-GB" sz="1400" dirty="0">
                <a:effectLst/>
                <a:latin typeface="Calibri" panose="020F0502020204030204" pitchFamily="34" charset="0"/>
              </a:rPr>
              <a:t>THE ASKS:</a:t>
            </a:r>
          </a:p>
          <a:p>
            <a:pPr marL="360363" indent="-273050" rtl="0" fontAlgn="ctr">
              <a:spcBef>
                <a:spcPts val="0"/>
              </a:spcBef>
              <a:spcAft>
                <a:spcPts val="0"/>
              </a:spcAft>
              <a:buFont typeface="Arial" panose="020B0604020202020204" pitchFamily="34" charset="0"/>
              <a:buChar char="•"/>
            </a:pPr>
            <a:r>
              <a:rPr lang="en-GB" sz="1200" dirty="0">
                <a:effectLst/>
                <a:latin typeface="Calibri" panose="020F0502020204030204" pitchFamily="34" charset="0"/>
              </a:rPr>
              <a:t>Know our best practice </a:t>
            </a:r>
            <a:r>
              <a:rPr lang="en-GB" sz="1200" dirty="0">
                <a:latin typeface="Calibri" panose="020F0502020204030204" pitchFamily="34" charset="0"/>
              </a:rPr>
              <a:t>hub processes as a resource for any adopter</a:t>
            </a:r>
          </a:p>
          <a:p>
            <a:pPr marL="817563" lvl="1" indent="-273050" fontAlgn="ctr">
              <a:buFont typeface="Arial" panose="020B0604020202020204" pitchFamily="34" charset="0"/>
              <a:buChar char="•"/>
            </a:pPr>
            <a:r>
              <a:rPr lang="en-GB" sz="1050" dirty="0">
                <a:latin typeface="Calibri" panose="020F0502020204030204" pitchFamily="34" charset="0"/>
              </a:rPr>
              <a:t>DFSP Onboarding</a:t>
            </a:r>
          </a:p>
          <a:p>
            <a:pPr marL="817563" lvl="1" indent="-273050" fontAlgn="ctr">
              <a:buFont typeface="Arial" panose="020B0604020202020204" pitchFamily="34" charset="0"/>
              <a:buChar char="•"/>
            </a:pPr>
            <a:r>
              <a:rPr lang="en-GB" sz="1050" dirty="0">
                <a:latin typeface="Calibri" panose="020F0502020204030204" pitchFamily="34" charset="0"/>
              </a:rPr>
              <a:t>Employee management – hub and DSFP access</a:t>
            </a:r>
          </a:p>
          <a:p>
            <a:pPr marL="817563" lvl="1" indent="-273050" fontAlgn="ctr">
              <a:buFont typeface="Arial" panose="020B0604020202020204" pitchFamily="34" charset="0"/>
              <a:buChar char="•"/>
            </a:pPr>
            <a:r>
              <a:rPr lang="en-GB" sz="1050" dirty="0">
                <a:latin typeface="Calibri" panose="020F0502020204030204" pitchFamily="34" charset="0"/>
              </a:rPr>
              <a:t>Liquidity position updates</a:t>
            </a:r>
          </a:p>
          <a:p>
            <a:pPr marL="817563" lvl="1" indent="-273050" fontAlgn="ctr">
              <a:buFont typeface="Arial" panose="020B0604020202020204" pitchFamily="34" charset="0"/>
              <a:buChar char="•"/>
            </a:pPr>
            <a:r>
              <a:rPr lang="en-GB" sz="1050" dirty="0">
                <a:latin typeface="Calibri" panose="020F0502020204030204" pitchFamily="34" charset="0"/>
              </a:rPr>
              <a:t>Settlement</a:t>
            </a:r>
          </a:p>
          <a:p>
            <a:pPr marL="817563" lvl="1" indent="-273050" fontAlgn="ctr">
              <a:buFont typeface="Arial" panose="020B0604020202020204" pitchFamily="34" charset="0"/>
              <a:buChar char="•"/>
            </a:pPr>
            <a:r>
              <a:rPr lang="en-GB" sz="1050" dirty="0">
                <a:latin typeface="Calibri" panose="020F0502020204030204" pitchFamily="34" charset="0"/>
              </a:rPr>
              <a:t>Configuration – net debit cap, interchange</a:t>
            </a:r>
            <a:endParaRPr lang="en-GB" sz="1200" dirty="0">
              <a:latin typeface="Calibri" panose="020F0502020204030204" pitchFamily="34" charset="0"/>
            </a:endParaRPr>
          </a:p>
          <a:p>
            <a:pPr marL="360363" indent="-273050" rtl="0" fontAlgn="ctr">
              <a:spcBef>
                <a:spcPts val="0"/>
              </a:spcBef>
              <a:spcAft>
                <a:spcPts val="0"/>
              </a:spcAft>
              <a:buFont typeface="Arial" panose="020B0604020202020204" pitchFamily="34" charset="0"/>
              <a:buChar char="•"/>
            </a:pPr>
            <a:r>
              <a:rPr lang="en-GB" sz="1200" dirty="0">
                <a:effectLst/>
                <a:latin typeface="Calibri" panose="020F0502020204030204" pitchFamily="34" charset="0"/>
              </a:rPr>
              <a:t>Get </a:t>
            </a:r>
            <a:r>
              <a:rPr lang="en-GB" sz="1200" dirty="0" err="1">
                <a:effectLst/>
                <a:latin typeface="Calibri" panose="020F0502020204030204" pitchFamily="34" charset="0"/>
              </a:rPr>
              <a:t>Mowali</a:t>
            </a:r>
            <a:r>
              <a:rPr lang="en-GB" sz="1200" dirty="0">
                <a:effectLst/>
                <a:latin typeface="Calibri" panose="020F0502020204030204" pitchFamily="34" charset="0"/>
              </a:rPr>
              <a:t> scaled with better hub (multi-currency settlement)</a:t>
            </a:r>
          </a:p>
          <a:p>
            <a:pPr marL="360363" indent="-273050" rtl="0" fontAlgn="ctr">
              <a:spcBef>
                <a:spcPts val="0"/>
              </a:spcBef>
              <a:spcAft>
                <a:spcPts val="0"/>
              </a:spcAft>
              <a:buFont typeface="Arial" panose="020B0604020202020204" pitchFamily="34" charset="0"/>
              <a:buChar char="•"/>
            </a:pPr>
            <a:r>
              <a:rPr lang="en-GB" sz="1200" dirty="0">
                <a:latin typeface="Calibri" panose="020F0502020204030204" pitchFamily="34" charset="0"/>
              </a:rPr>
              <a:t>Get UNCDF able to scale with better hub (single currency settlement)</a:t>
            </a:r>
          </a:p>
          <a:p>
            <a:pPr marL="360363" indent="-273050" rtl="0" fontAlgn="ctr">
              <a:spcBef>
                <a:spcPts val="0"/>
              </a:spcBef>
              <a:spcAft>
                <a:spcPts val="0"/>
              </a:spcAft>
              <a:buFont typeface="Arial" panose="020B0604020202020204" pitchFamily="34" charset="0"/>
              <a:buChar char="•"/>
            </a:pPr>
            <a:r>
              <a:rPr lang="en-GB" sz="1200" b="1" dirty="0">
                <a:latin typeface="Calibri" panose="020F0502020204030204" pitchFamily="34" charset="0"/>
              </a:rPr>
              <a:t>Get a domain specific useful set of APIs </a:t>
            </a:r>
            <a:r>
              <a:rPr lang="en-GB" sz="1200" dirty="0">
                <a:latin typeface="Calibri" panose="020F0502020204030204" pitchFamily="34" charset="0"/>
              </a:rPr>
              <a:t>that would allow our community to grow custom *safe* hub operator solutions</a:t>
            </a:r>
          </a:p>
          <a:p>
            <a:pPr marL="360363" indent="-273050" rtl="0" fontAlgn="ctr">
              <a:spcBef>
                <a:spcPts val="0"/>
              </a:spcBef>
              <a:spcAft>
                <a:spcPts val="0"/>
              </a:spcAft>
              <a:buFont typeface="Arial" panose="020B0604020202020204" pitchFamily="34" charset="0"/>
              <a:buChar char="•"/>
            </a:pPr>
            <a:r>
              <a:rPr lang="en-GB" sz="1200" dirty="0">
                <a:latin typeface="Calibri" panose="020F0502020204030204" pitchFamily="34" charset="0"/>
              </a:rPr>
              <a:t>Ensure we are capturing an audit trail of every </a:t>
            </a:r>
            <a:r>
              <a:rPr lang="en-GB" sz="1200" b="1" dirty="0">
                <a:latin typeface="Calibri" panose="020F0502020204030204" pitchFamily="34" charset="0"/>
              </a:rPr>
              <a:t>employee</a:t>
            </a:r>
            <a:r>
              <a:rPr lang="en-GB" sz="1200" dirty="0">
                <a:latin typeface="Calibri" panose="020F0502020204030204" pitchFamily="34" charset="0"/>
              </a:rPr>
              <a:t> action on a website (with role based access thinking) that will feed into an FRMS solution effectively for good business controls &amp; compliance checks.</a:t>
            </a:r>
            <a:endParaRPr lang="en-GB" sz="1200" dirty="0">
              <a:effectLst/>
              <a:latin typeface="Calibri" panose="020F0502020204030204" pitchFamily="34" charset="0"/>
            </a:endParaRPr>
          </a:p>
        </p:txBody>
      </p:sp>
    </p:spTree>
    <p:extLst>
      <p:ext uri="{BB962C8B-B14F-4D97-AF65-F5344CB8AC3E}">
        <p14:creationId xmlns:p14="http://schemas.microsoft.com/office/powerpoint/2010/main" val="2458574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090D646-4838-4A82-8D18-9398A3DD69C6}"/>
              </a:ext>
            </a:extLst>
          </p:cNvPr>
          <p:cNvSpPr>
            <a:spLocks noGrp="1"/>
          </p:cNvSpPr>
          <p:nvPr>
            <p:ph type="title"/>
          </p:nvPr>
        </p:nvSpPr>
        <p:spPr/>
        <p:txBody>
          <a:bodyPr/>
          <a:lstStyle/>
          <a:p>
            <a:r>
              <a:rPr lang="en-GB" dirty="0"/>
              <a:t>Pillar 2 Roadmap</a:t>
            </a:r>
          </a:p>
        </p:txBody>
      </p:sp>
      <p:sp>
        <p:nvSpPr>
          <p:cNvPr id="4" name="Slide Number Placeholder 3">
            <a:extLst>
              <a:ext uri="{FF2B5EF4-FFF2-40B4-BE49-F238E27FC236}">
                <a16:creationId xmlns:a16="http://schemas.microsoft.com/office/drawing/2014/main" id="{FAB899A4-DE0A-4C78-BD96-24A19A3409D9}"/>
              </a:ext>
            </a:extLst>
          </p:cNvPr>
          <p:cNvSpPr>
            <a:spLocks noGrp="1"/>
          </p:cNvSpPr>
          <p:nvPr>
            <p:ph type="sldNum" sz="quarter" idx="12"/>
          </p:nvPr>
        </p:nvSpPr>
        <p:spPr>
          <a:xfrm>
            <a:off x="6457950" y="4767263"/>
            <a:ext cx="2057400" cy="273844"/>
          </a:xfrm>
        </p:spPr>
        <p:txBody>
          <a:bodyPr/>
          <a:lstStyle/>
          <a:p>
            <a:fld id="{E9243C47-A071-4C8D-B818-78CAC444DBF3}" type="slidenum">
              <a:rPr lang="en-GB" smtClean="0"/>
              <a:pPr/>
              <a:t>16</a:t>
            </a:fld>
            <a:endParaRPr lang="en-GB" dirty="0"/>
          </a:p>
        </p:txBody>
      </p:sp>
      <p:sp>
        <p:nvSpPr>
          <p:cNvPr id="5" name="TextBox 4">
            <a:extLst>
              <a:ext uri="{FF2B5EF4-FFF2-40B4-BE49-F238E27FC236}">
                <a16:creationId xmlns:a16="http://schemas.microsoft.com/office/drawing/2014/main" id="{07124748-9D57-4DB7-AE86-37B31575A944}"/>
              </a:ext>
            </a:extLst>
          </p:cNvPr>
          <p:cNvSpPr txBox="1"/>
          <p:nvPr/>
        </p:nvSpPr>
        <p:spPr>
          <a:xfrm>
            <a:off x="4355976" y="313909"/>
            <a:ext cx="4721040" cy="1323439"/>
          </a:xfrm>
          <a:prstGeom prst="rect">
            <a:avLst/>
          </a:prstGeom>
          <a:noFill/>
        </p:spPr>
        <p:txBody>
          <a:bodyPr wrap="square">
            <a:spAutoFit/>
          </a:bodyPr>
          <a:lstStyle/>
          <a:p>
            <a:pPr marL="342900" lvl="1" indent="0">
              <a:buNone/>
            </a:pPr>
            <a:r>
              <a:rPr lang="en-US" sz="1100" b="1" dirty="0" err="1">
                <a:ea typeface="+mn-lt"/>
                <a:cs typeface="+mn-lt"/>
              </a:rPr>
              <a:t>Mowali</a:t>
            </a:r>
            <a:r>
              <a:rPr lang="en-US" sz="1100" b="1" dirty="0">
                <a:ea typeface="+mn-lt"/>
                <a:cs typeface="+mn-lt"/>
              </a:rPr>
              <a:t> insights</a:t>
            </a:r>
          </a:p>
          <a:p>
            <a:pPr marL="342900" lvl="1" indent="0">
              <a:buNone/>
            </a:pPr>
            <a:r>
              <a:rPr lang="en-US" sz="1100" b="1" dirty="0">
                <a:ea typeface="+mn-lt"/>
                <a:cs typeface="+mn-lt"/>
              </a:rPr>
              <a:t>UNCDF insights</a:t>
            </a:r>
          </a:p>
          <a:p>
            <a:pPr marL="342900" lvl="1" indent="0">
              <a:buNone/>
            </a:pPr>
            <a:r>
              <a:rPr lang="en-US" sz="1100" b="1" dirty="0">
                <a:ea typeface="+mn-lt"/>
                <a:cs typeface="+mn-lt"/>
              </a:rPr>
              <a:t>Product Council Market Requirements work</a:t>
            </a:r>
          </a:p>
          <a:p>
            <a:pPr marL="342900" lvl="1" indent="0">
              <a:buNone/>
            </a:pPr>
            <a:r>
              <a:rPr lang="en-US" sz="1100" b="1" dirty="0">
                <a:ea typeface="+mn-lt"/>
                <a:cs typeface="+mn-lt"/>
              </a:rPr>
              <a:t>+</a:t>
            </a:r>
          </a:p>
          <a:p>
            <a:pPr marL="342900" lvl="1" indent="0">
              <a:buNone/>
            </a:pPr>
            <a:r>
              <a:rPr lang="en-US" sz="1200" b="1" dirty="0">
                <a:ea typeface="+mn-lt"/>
                <a:cs typeface="+mn-lt"/>
              </a:rPr>
              <a:t>Business Operations Framework Proposal</a:t>
            </a:r>
          </a:p>
          <a:p>
            <a:pPr marL="342900" lvl="1" indent="0">
              <a:buNone/>
            </a:pPr>
            <a:r>
              <a:rPr lang="en-US" sz="1200" b="1" dirty="0" err="1">
                <a:ea typeface="+mn-lt"/>
                <a:cs typeface="+mn-lt"/>
              </a:rPr>
              <a:t>Sybrin</a:t>
            </a:r>
            <a:r>
              <a:rPr lang="en-US" sz="1200" b="1" dirty="0">
                <a:ea typeface="+mn-lt"/>
                <a:cs typeface="+mn-lt"/>
              </a:rPr>
              <a:t> – demo of existing commercially available tools</a:t>
            </a:r>
          </a:p>
          <a:p>
            <a:pPr marL="342900" lvl="1" indent="0">
              <a:buNone/>
            </a:pPr>
            <a:endParaRPr lang="en-US" sz="1200" b="1" dirty="0">
              <a:ea typeface="+mn-lt"/>
              <a:cs typeface="+mn-lt"/>
            </a:endParaRPr>
          </a:p>
        </p:txBody>
      </p:sp>
      <p:pic>
        <p:nvPicPr>
          <p:cNvPr id="2050" name="Picture 2">
            <a:extLst>
              <a:ext uri="{FF2B5EF4-FFF2-40B4-BE49-F238E27FC236}">
                <a16:creationId xmlns:a16="http://schemas.microsoft.com/office/drawing/2014/main" id="{012BA9EF-536F-4F15-A043-075AF7B11B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 y="1772523"/>
            <a:ext cx="9144000" cy="2120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64041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5FBC4-03EC-48CB-8864-06595A05D12B}"/>
              </a:ext>
            </a:extLst>
          </p:cNvPr>
          <p:cNvSpPr>
            <a:spLocks noGrp="1"/>
          </p:cNvSpPr>
          <p:nvPr>
            <p:ph type="title"/>
          </p:nvPr>
        </p:nvSpPr>
        <p:spPr/>
        <p:txBody>
          <a:bodyPr>
            <a:normAutofit fontScale="90000"/>
          </a:bodyPr>
          <a:lstStyle/>
          <a:p>
            <a:r>
              <a:rPr lang="en-GB" dirty="0"/>
              <a:t>Pillar 3: </a:t>
            </a:r>
            <a:br>
              <a:rPr lang="en-GB" dirty="0"/>
            </a:br>
            <a:r>
              <a:rPr lang="en-GB" dirty="0"/>
              <a:t>“Cost Reduction / Baseline” </a:t>
            </a:r>
          </a:p>
        </p:txBody>
      </p:sp>
      <p:sp>
        <p:nvSpPr>
          <p:cNvPr id="4" name="Slide Number Placeholder 3">
            <a:extLst>
              <a:ext uri="{FF2B5EF4-FFF2-40B4-BE49-F238E27FC236}">
                <a16:creationId xmlns:a16="http://schemas.microsoft.com/office/drawing/2014/main" id="{4C53713B-EBC4-4B63-8B38-C56D5EB3350A}"/>
              </a:ext>
            </a:extLst>
          </p:cNvPr>
          <p:cNvSpPr>
            <a:spLocks noGrp="1"/>
          </p:cNvSpPr>
          <p:nvPr>
            <p:ph type="sldNum" sz="quarter" idx="12"/>
          </p:nvPr>
        </p:nvSpPr>
        <p:spPr/>
        <p:txBody>
          <a:bodyPr/>
          <a:lstStyle/>
          <a:p>
            <a:fld id="{E9243C47-A071-4C8D-B818-78CAC444DBF3}" type="slidenum">
              <a:rPr lang="en-GB" smtClean="0">
                <a:latin typeface="+mn-lt"/>
              </a:rPr>
              <a:pPr/>
              <a:t>17</a:t>
            </a:fld>
            <a:endParaRPr lang="en-GB" dirty="0">
              <a:latin typeface="+mn-lt"/>
            </a:endParaRPr>
          </a:p>
        </p:txBody>
      </p:sp>
      <p:sp>
        <p:nvSpPr>
          <p:cNvPr id="8" name="TextBox 7">
            <a:extLst>
              <a:ext uri="{FF2B5EF4-FFF2-40B4-BE49-F238E27FC236}">
                <a16:creationId xmlns:a16="http://schemas.microsoft.com/office/drawing/2014/main" id="{89B9A465-5E58-4B63-89F8-23A7D07C302C}"/>
              </a:ext>
            </a:extLst>
          </p:cNvPr>
          <p:cNvSpPr txBox="1"/>
          <p:nvPr/>
        </p:nvSpPr>
        <p:spPr>
          <a:xfrm>
            <a:off x="5231084" y="1417201"/>
            <a:ext cx="3282441" cy="2677656"/>
          </a:xfrm>
          <a:prstGeom prst="rect">
            <a:avLst/>
          </a:prstGeom>
          <a:noFill/>
        </p:spPr>
        <p:txBody>
          <a:bodyPr wrap="square">
            <a:spAutoFit/>
          </a:bodyPr>
          <a:lstStyle/>
          <a:p>
            <a:pPr marL="1028700" marR="0" indent="-941388">
              <a:spcBef>
                <a:spcPts val="0"/>
              </a:spcBef>
              <a:spcAft>
                <a:spcPts val="0"/>
              </a:spcAft>
            </a:pPr>
            <a:r>
              <a:rPr lang="en-GB" sz="1400" dirty="0">
                <a:effectLst/>
                <a:latin typeface="Calibri" panose="020F0502020204030204" pitchFamily="34" charset="0"/>
              </a:rPr>
              <a:t>THE ASKS:</a:t>
            </a:r>
          </a:p>
          <a:p>
            <a:pPr marL="1028700" marR="0" indent="-941388">
              <a:spcBef>
                <a:spcPts val="0"/>
              </a:spcBef>
              <a:spcAft>
                <a:spcPts val="0"/>
              </a:spcAft>
            </a:pPr>
            <a:endParaRPr lang="en-GB" sz="1400" dirty="0">
              <a:latin typeface="Calibri" panose="020F0502020204030204" pitchFamily="34" charset="0"/>
            </a:endParaRPr>
          </a:p>
          <a:p>
            <a:pPr marL="361950" marR="0" indent="-274638">
              <a:spcBef>
                <a:spcPts val="0"/>
              </a:spcBef>
              <a:spcAft>
                <a:spcPts val="0"/>
              </a:spcAft>
              <a:buFontTx/>
              <a:buChar char="-"/>
            </a:pPr>
            <a:r>
              <a:rPr lang="en-GB" sz="1400" dirty="0">
                <a:latin typeface="Calibri" panose="020F0502020204030204" pitchFamily="34" charset="0"/>
              </a:rPr>
              <a:t>What does it </a:t>
            </a:r>
            <a:r>
              <a:rPr lang="en-GB" sz="1400" dirty="0" err="1">
                <a:latin typeface="Calibri" panose="020F0502020204030204" pitchFamily="34" charset="0"/>
              </a:rPr>
              <a:t>cosdt</a:t>
            </a:r>
            <a:r>
              <a:rPr lang="en-GB" sz="1400" dirty="0">
                <a:latin typeface="Calibri" panose="020F0502020204030204" pitchFamily="34" charset="0"/>
              </a:rPr>
              <a:t> today &amp; why can be clearly articulated, similar to other DPG groups as a standard offer</a:t>
            </a:r>
          </a:p>
          <a:p>
            <a:pPr marL="361950" marR="0" indent="-274638">
              <a:spcBef>
                <a:spcPts val="0"/>
              </a:spcBef>
              <a:spcAft>
                <a:spcPts val="0"/>
              </a:spcAft>
              <a:buFontTx/>
              <a:buChar char="-"/>
            </a:pPr>
            <a:r>
              <a:rPr lang="en-GB" sz="1400" dirty="0">
                <a:latin typeface="Calibri" panose="020F0502020204030204" pitchFamily="34" charset="0"/>
              </a:rPr>
              <a:t>Group decides right get started approach</a:t>
            </a:r>
          </a:p>
          <a:p>
            <a:pPr marL="361950" marR="0" indent="-274638">
              <a:spcBef>
                <a:spcPts val="0"/>
              </a:spcBef>
              <a:spcAft>
                <a:spcPts val="0"/>
              </a:spcAft>
              <a:buFontTx/>
              <a:buChar char="-"/>
            </a:pPr>
            <a:r>
              <a:rPr lang="en-GB" sz="1400" dirty="0">
                <a:latin typeface="Calibri" panose="020F0502020204030204" pitchFamily="34" charset="0"/>
              </a:rPr>
              <a:t>Onboarding team should consolidate here also where they believe more improvement adds more business value through consolidation of efforts</a:t>
            </a:r>
          </a:p>
          <a:p>
            <a:pPr marL="1028700" marR="0" indent="-941388">
              <a:spcBef>
                <a:spcPts val="0"/>
              </a:spcBef>
              <a:spcAft>
                <a:spcPts val="0"/>
              </a:spcAft>
              <a:buFontTx/>
              <a:buChar char="-"/>
            </a:pPr>
            <a:endParaRPr lang="en-GB" sz="1400" dirty="0">
              <a:effectLst/>
              <a:latin typeface="Calibri" panose="020F0502020204030204" pitchFamily="34" charset="0"/>
            </a:endParaRPr>
          </a:p>
        </p:txBody>
      </p:sp>
      <p:sp>
        <p:nvSpPr>
          <p:cNvPr id="7" name="TextBox 6">
            <a:extLst>
              <a:ext uri="{FF2B5EF4-FFF2-40B4-BE49-F238E27FC236}">
                <a16:creationId xmlns:a16="http://schemas.microsoft.com/office/drawing/2014/main" id="{CB0B5043-E84C-47C2-9EDE-E4BA4240B5D7}"/>
              </a:ext>
            </a:extLst>
          </p:cNvPr>
          <p:cNvSpPr txBox="1"/>
          <p:nvPr/>
        </p:nvSpPr>
        <p:spPr>
          <a:xfrm>
            <a:off x="755576" y="1367135"/>
            <a:ext cx="4032448" cy="3416320"/>
          </a:xfrm>
          <a:prstGeom prst="rect">
            <a:avLst/>
          </a:prstGeom>
          <a:noFill/>
        </p:spPr>
        <p:txBody>
          <a:bodyPr wrap="square">
            <a:spAutoFit/>
          </a:bodyPr>
          <a:lstStyle/>
          <a:p>
            <a:pPr marL="452438" indent="-361950" fontAlgn="ctr"/>
            <a:r>
              <a:rPr lang="en-GB" sz="1800" dirty="0">
                <a:effectLst/>
                <a:latin typeface="Calibri" panose="020F0502020204030204" pitchFamily="34" charset="0"/>
                <a:ea typeface="Calibri" panose="020F0502020204030204" pitchFamily="34" charset="0"/>
              </a:rPr>
              <a:t>How might we make it simpler to go from “yes” to “Closed User Group Pilot”, knowing cost and risk are big barriers today.</a:t>
            </a:r>
          </a:p>
          <a:p>
            <a:pPr marL="452438" indent="-361950" fontAlgn="ctr"/>
            <a:endParaRPr lang="en-GB" sz="1800" dirty="0">
              <a:latin typeface="Calibri" panose="020F0502020204030204" pitchFamily="34" charset="0"/>
              <a:ea typeface="Calibri" panose="020F0502020204030204" pitchFamily="34" charset="0"/>
            </a:endParaRPr>
          </a:p>
          <a:p>
            <a:pPr marL="452438" indent="-361950" fontAlgn="ctr">
              <a:buFontTx/>
              <a:buChar char="-"/>
            </a:pPr>
            <a:r>
              <a:rPr lang="en-GB" sz="1800" dirty="0">
                <a:effectLst/>
                <a:latin typeface="Calibri" panose="020F0502020204030204" pitchFamily="34" charset="0"/>
                <a:ea typeface="Calibri" panose="020F0502020204030204" pitchFamily="34" charset="0"/>
              </a:rPr>
              <a:t>Recognising it takes more than technology to get live - &gt; what is the project standardised checklist?</a:t>
            </a:r>
          </a:p>
          <a:p>
            <a:pPr marL="452438" indent="-361950" fontAlgn="ctr">
              <a:buFontTx/>
              <a:buChar char="-"/>
            </a:pPr>
            <a:endParaRPr lang="en-GB" sz="1800" dirty="0">
              <a:effectLst/>
              <a:latin typeface="Calibri" panose="020F0502020204030204" pitchFamily="34" charset="0"/>
              <a:ea typeface="Calibri" panose="020F0502020204030204" pitchFamily="34" charset="0"/>
            </a:endParaRPr>
          </a:p>
          <a:p>
            <a:pPr marL="452438" indent="-361950" fontAlgn="ctr">
              <a:buFontTx/>
              <a:buChar char="-"/>
            </a:pPr>
            <a:r>
              <a:rPr lang="en-GB" sz="1800" dirty="0">
                <a:latin typeface="Calibri" panose="020F0502020204030204" pitchFamily="34" charset="0"/>
                <a:ea typeface="Calibri" panose="020F0502020204030204" pitchFamily="34" charset="0"/>
              </a:rPr>
              <a:t>This includes onboarding tool improvements we think are priority at this point</a:t>
            </a:r>
          </a:p>
        </p:txBody>
      </p:sp>
    </p:spTree>
    <p:extLst>
      <p:ext uri="{BB962C8B-B14F-4D97-AF65-F5344CB8AC3E}">
        <p14:creationId xmlns:p14="http://schemas.microsoft.com/office/powerpoint/2010/main" val="38326848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090D646-4838-4A82-8D18-9398A3DD69C6}"/>
              </a:ext>
            </a:extLst>
          </p:cNvPr>
          <p:cNvSpPr>
            <a:spLocks noGrp="1"/>
          </p:cNvSpPr>
          <p:nvPr>
            <p:ph type="title"/>
          </p:nvPr>
        </p:nvSpPr>
        <p:spPr/>
        <p:txBody>
          <a:bodyPr/>
          <a:lstStyle/>
          <a:p>
            <a:r>
              <a:rPr lang="en-GB" dirty="0"/>
              <a:t>Pillar 3 Roadmap</a:t>
            </a:r>
          </a:p>
        </p:txBody>
      </p:sp>
      <p:sp>
        <p:nvSpPr>
          <p:cNvPr id="4" name="Slide Number Placeholder 3">
            <a:extLst>
              <a:ext uri="{FF2B5EF4-FFF2-40B4-BE49-F238E27FC236}">
                <a16:creationId xmlns:a16="http://schemas.microsoft.com/office/drawing/2014/main" id="{FAB899A4-DE0A-4C78-BD96-24A19A3409D9}"/>
              </a:ext>
            </a:extLst>
          </p:cNvPr>
          <p:cNvSpPr>
            <a:spLocks noGrp="1"/>
          </p:cNvSpPr>
          <p:nvPr>
            <p:ph type="sldNum" sz="quarter" idx="12"/>
          </p:nvPr>
        </p:nvSpPr>
        <p:spPr>
          <a:xfrm>
            <a:off x="6457950" y="4767263"/>
            <a:ext cx="2057400" cy="273844"/>
          </a:xfrm>
        </p:spPr>
        <p:txBody>
          <a:bodyPr/>
          <a:lstStyle/>
          <a:p>
            <a:fld id="{E9243C47-A071-4C8D-B818-78CAC444DBF3}" type="slidenum">
              <a:rPr lang="en-GB" smtClean="0"/>
              <a:pPr/>
              <a:t>18</a:t>
            </a:fld>
            <a:endParaRPr lang="en-GB" dirty="0"/>
          </a:p>
        </p:txBody>
      </p:sp>
      <p:sp>
        <p:nvSpPr>
          <p:cNvPr id="5" name="TextBox 4">
            <a:extLst>
              <a:ext uri="{FF2B5EF4-FFF2-40B4-BE49-F238E27FC236}">
                <a16:creationId xmlns:a16="http://schemas.microsoft.com/office/drawing/2014/main" id="{07124748-9D57-4DB7-AE86-37B31575A944}"/>
              </a:ext>
            </a:extLst>
          </p:cNvPr>
          <p:cNvSpPr txBox="1"/>
          <p:nvPr/>
        </p:nvSpPr>
        <p:spPr>
          <a:xfrm>
            <a:off x="4716016" y="376237"/>
            <a:ext cx="4288992" cy="800219"/>
          </a:xfrm>
          <a:prstGeom prst="rect">
            <a:avLst/>
          </a:prstGeom>
          <a:noFill/>
        </p:spPr>
        <p:txBody>
          <a:bodyPr wrap="square">
            <a:spAutoFit/>
          </a:bodyPr>
          <a:lstStyle/>
          <a:p>
            <a:pPr marL="342900" lvl="1" indent="0">
              <a:buNone/>
            </a:pPr>
            <a:r>
              <a:rPr lang="en-US" sz="1100" b="1" dirty="0">
                <a:ea typeface="+mn-lt"/>
                <a:cs typeface="+mn-lt"/>
              </a:rPr>
              <a:t>Existing DFSP Tools Consolidation</a:t>
            </a:r>
          </a:p>
          <a:p>
            <a:pPr marL="342900" lvl="1" indent="0">
              <a:buNone/>
            </a:pPr>
            <a:r>
              <a:rPr lang="en-US" sz="1100" b="1" dirty="0">
                <a:ea typeface="+mn-lt"/>
                <a:cs typeface="+mn-lt"/>
              </a:rPr>
              <a:t>Crosslake work on AWS Cost reduction to date</a:t>
            </a:r>
          </a:p>
          <a:p>
            <a:pPr marL="342900" lvl="1" indent="0">
              <a:buNone/>
            </a:pPr>
            <a:r>
              <a:rPr lang="en-US" sz="1200" b="1" dirty="0" err="1">
                <a:ea typeface="+mn-lt"/>
                <a:cs typeface="+mn-lt"/>
              </a:rPr>
              <a:t>Modusbox</a:t>
            </a:r>
            <a:r>
              <a:rPr lang="en-US" sz="1200" b="1" dirty="0">
                <a:ea typeface="+mn-lt"/>
                <a:cs typeface="+mn-lt"/>
              </a:rPr>
              <a:t> Open Sourcing Announcements this week</a:t>
            </a:r>
          </a:p>
        </p:txBody>
      </p:sp>
      <p:pic>
        <p:nvPicPr>
          <p:cNvPr id="12" name="Picture 11">
            <a:extLst>
              <a:ext uri="{FF2B5EF4-FFF2-40B4-BE49-F238E27FC236}">
                <a16:creationId xmlns:a16="http://schemas.microsoft.com/office/drawing/2014/main" id="{20D374B6-D353-4DF1-99E0-CB113C6C197D}"/>
              </a:ext>
            </a:extLst>
          </p:cNvPr>
          <p:cNvPicPr>
            <a:picLocks noChangeAspect="1"/>
          </p:cNvPicPr>
          <p:nvPr/>
        </p:nvPicPr>
        <p:blipFill>
          <a:blip r:embed="rId2"/>
          <a:stretch>
            <a:fillRect/>
          </a:stretch>
        </p:blipFill>
        <p:spPr>
          <a:xfrm>
            <a:off x="0" y="1268016"/>
            <a:ext cx="9144000" cy="3307071"/>
          </a:xfrm>
          <a:prstGeom prst="rect">
            <a:avLst/>
          </a:prstGeom>
        </p:spPr>
      </p:pic>
    </p:spTree>
    <p:extLst>
      <p:ext uri="{BB962C8B-B14F-4D97-AF65-F5344CB8AC3E}">
        <p14:creationId xmlns:p14="http://schemas.microsoft.com/office/powerpoint/2010/main" val="1725993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5FBC4-03EC-48CB-8864-06595A05D12B}"/>
              </a:ext>
            </a:extLst>
          </p:cNvPr>
          <p:cNvSpPr>
            <a:spLocks noGrp="1"/>
          </p:cNvSpPr>
          <p:nvPr>
            <p:ph type="title"/>
          </p:nvPr>
        </p:nvSpPr>
        <p:spPr>
          <a:xfrm>
            <a:off x="281447" y="263563"/>
            <a:ext cx="8407846" cy="1118343"/>
          </a:xfrm>
        </p:spPr>
        <p:txBody>
          <a:bodyPr>
            <a:normAutofit fontScale="90000"/>
          </a:bodyPr>
          <a:lstStyle/>
          <a:p>
            <a:r>
              <a:rPr lang="en-GB" dirty="0"/>
              <a:t>Pillar 4: </a:t>
            </a:r>
            <a:br>
              <a:rPr lang="en-GB" dirty="0"/>
            </a:br>
            <a:r>
              <a:rPr lang="en-GB" dirty="0"/>
              <a:t>“Core Hub is Trustworthy, Quality, Credible” </a:t>
            </a:r>
          </a:p>
        </p:txBody>
      </p:sp>
      <p:sp>
        <p:nvSpPr>
          <p:cNvPr id="4" name="Slide Number Placeholder 3">
            <a:extLst>
              <a:ext uri="{FF2B5EF4-FFF2-40B4-BE49-F238E27FC236}">
                <a16:creationId xmlns:a16="http://schemas.microsoft.com/office/drawing/2014/main" id="{4C53713B-EBC4-4B63-8B38-C56D5EB3350A}"/>
              </a:ext>
            </a:extLst>
          </p:cNvPr>
          <p:cNvSpPr>
            <a:spLocks noGrp="1"/>
          </p:cNvSpPr>
          <p:nvPr>
            <p:ph type="sldNum" sz="quarter" idx="12"/>
          </p:nvPr>
        </p:nvSpPr>
        <p:spPr/>
        <p:txBody>
          <a:bodyPr/>
          <a:lstStyle/>
          <a:p>
            <a:fld id="{E9243C47-A071-4C8D-B818-78CAC444DBF3}" type="slidenum">
              <a:rPr lang="en-GB" smtClean="0">
                <a:latin typeface="+mn-lt"/>
              </a:rPr>
              <a:pPr/>
              <a:t>19</a:t>
            </a:fld>
            <a:endParaRPr lang="en-GB" dirty="0">
              <a:latin typeface="+mn-lt"/>
            </a:endParaRPr>
          </a:p>
        </p:txBody>
      </p:sp>
      <p:sp>
        <p:nvSpPr>
          <p:cNvPr id="6" name="TextBox 5">
            <a:extLst>
              <a:ext uri="{FF2B5EF4-FFF2-40B4-BE49-F238E27FC236}">
                <a16:creationId xmlns:a16="http://schemas.microsoft.com/office/drawing/2014/main" id="{16C858A6-7CED-4184-A837-845B9D5A2A2A}"/>
              </a:ext>
            </a:extLst>
          </p:cNvPr>
          <p:cNvSpPr txBox="1"/>
          <p:nvPr/>
        </p:nvSpPr>
        <p:spPr>
          <a:xfrm>
            <a:off x="352097" y="1652101"/>
            <a:ext cx="3283799" cy="1661993"/>
          </a:xfrm>
          <a:prstGeom prst="rect">
            <a:avLst/>
          </a:prstGeom>
          <a:noFill/>
        </p:spPr>
        <p:txBody>
          <a:bodyPr wrap="square">
            <a:spAutoFit/>
          </a:bodyPr>
          <a:lstStyle/>
          <a:p>
            <a:pPr lvl="0"/>
            <a:r>
              <a:rPr lang="en-GB" b="1" dirty="0">
                <a:effectLst/>
                <a:latin typeface="Calibri" panose="020F0502020204030204" pitchFamily="34" charset="0"/>
                <a:ea typeface="Times New Roman" panose="02020603050405020304" pitchFamily="18" charset="0"/>
              </a:rPr>
              <a:t>Technical Roadmap Clarity</a:t>
            </a:r>
            <a:r>
              <a:rPr lang="en-GB" dirty="0">
                <a:effectLst/>
                <a:latin typeface="Calibri" panose="020F0502020204030204" pitchFamily="34" charset="0"/>
                <a:ea typeface="Times New Roman" panose="02020603050405020304" pitchFamily="18" charset="0"/>
              </a:rPr>
              <a:t>:</a:t>
            </a:r>
            <a:r>
              <a:rPr lang="en-GB" sz="1400" dirty="0">
                <a:effectLst/>
                <a:latin typeface="Calibri" panose="020F0502020204030204" pitchFamily="34" charset="0"/>
                <a:ea typeface="Times New Roman" panose="02020603050405020304" pitchFamily="18" charset="0"/>
              </a:rPr>
              <a:t>  </a:t>
            </a:r>
          </a:p>
          <a:p>
            <a:pPr lvl="0"/>
            <a:endParaRPr lang="en-GB" sz="1400" dirty="0">
              <a:latin typeface="Calibri" panose="020F0502020204030204" pitchFamily="34" charset="0"/>
            </a:endParaRPr>
          </a:p>
          <a:p>
            <a:pPr lvl="0"/>
            <a:r>
              <a:rPr lang="en-GB" sz="1400" dirty="0"/>
              <a:t>Various workstreams need some fundamental architecture decisions &amp; problem statements/outcomes focus in order to build a viable 2021 roadmap that achieves the 2021 goals</a:t>
            </a:r>
          </a:p>
        </p:txBody>
      </p:sp>
      <p:sp>
        <p:nvSpPr>
          <p:cNvPr id="8" name="TextBox 7">
            <a:extLst>
              <a:ext uri="{FF2B5EF4-FFF2-40B4-BE49-F238E27FC236}">
                <a16:creationId xmlns:a16="http://schemas.microsoft.com/office/drawing/2014/main" id="{89B9A465-5E58-4B63-89F8-23A7D07C302C}"/>
              </a:ext>
            </a:extLst>
          </p:cNvPr>
          <p:cNvSpPr txBox="1"/>
          <p:nvPr/>
        </p:nvSpPr>
        <p:spPr>
          <a:xfrm>
            <a:off x="3779912" y="1381906"/>
            <a:ext cx="5165731" cy="3447098"/>
          </a:xfrm>
          <a:prstGeom prst="rect">
            <a:avLst/>
          </a:prstGeom>
          <a:noFill/>
        </p:spPr>
        <p:txBody>
          <a:bodyPr wrap="square">
            <a:spAutoFit/>
          </a:bodyPr>
          <a:lstStyle/>
          <a:p>
            <a:pPr marL="1028700" marR="0" indent="-941388">
              <a:spcBef>
                <a:spcPts val="0"/>
              </a:spcBef>
              <a:spcAft>
                <a:spcPts val="0"/>
              </a:spcAft>
            </a:pPr>
            <a:r>
              <a:rPr lang="en-GB" sz="1400" dirty="0">
                <a:effectLst/>
                <a:latin typeface="Calibri" panose="020F0502020204030204" pitchFamily="34" charset="0"/>
              </a:rPr>
              <a:t>THE ASKS:</a:t>
            </a:r>
          </a:p>
          <a:p>
            <a:pPr marL="285750" indent="-285750" fontAlgn="ctr">
              <a:buSzPts val="1000"/>
              <a:buFont typeface="Wingdings" panose="05000000000000000000" pitchFamily="2" charset="2"/>
              <a:buChar char=""/>
              <a:tabLst>
                <a:tab pos="914400" algn="l"/>
              </a:tabLst>
            </a:pPr>
            <a:r>
              <a:rPr lang="en-GB" sz="1200" dirty="0">
                <a:latin typeface="Calibri" panose="020F0502020204030204" pitchFamily="34" charset="0"/>
              </a:rPr>
              <a:t>Adopt FXP into the Mojaloop Opensource &amp; improve multi-currency settlement features to allow </a:t>
            </a:r>
            <a:r>
              <a:rPr lang="en-GB" sz="1200" dirty="0" err="1">
                <a:latin typeface="Calibri" panose="020F0502020204030204" pitchFamily="34" charset="0"/>
              </a:rPr>
              <a:t>Mowali</a:t>
            </a:r>
            <a:r>
              <a:rPr lang="en-GB" sz="1200" dirty="0">
                <a:latin typeface="Calibri" panose="020F0502020204030204" pitchFamily="34" charset="0"/>
              </a:rPr>
              <a:t> to scale</a:t>
            </a:r>
          </a:p>
          <a:p>
            <a:pPr fontAlgn="ctr">
              <a:buSzPts val="1000"/>
              <a:tabLst>
                <a:tab pos="914400" algn="l"/>
              </a:tabLst>
            </a:pPr>
            <a:endParaRPr lang="en-GB" sz="1200" dirty="0">
              <a:latin typeface="Calibri" panose="020F0502020204030204" pitchFamily="34" charset="0"/>
            </a:endParaRPr>
          </a:p>
          <a:p>
            <a:pPr marL="285750" indent="-285750" fontAlgn="ctr">
              <a:buSzPts val="1000"/>
              <a:buFont typeface="Wingdings" panose="05000000000000000000" pitchFamily="2" charset="2"/>
              <a:buChar char=""/>
              <a:tabLst>
                <a:tab pos="914400" algn="l"/>
              </a:tabLst>
            </a:pPr>
            <a:r>
              <a:rPr lang="en-GB" sz="1200" dirty="0">
                <a:effectLst/>
                <a:latin typeface="Calibri" panose="020F0502020204030204" pitchFamily="34" charset="0"/>
                <a:ea typeface="Calibri" panose="020F0502020204030204" pitchFamily="34" charset="0"/>
              </a:rPr>
              <a:t>We need a coherent prioritised COMMUNITY-ALIGNED roadmap that delivers on queries from existing adopter, but </a:t>
            </a:r>
            <a:r>
              <a:rPr lang="en-GB" sz="1200" b="1" dirty="0">
                <a:effectLst/>
                <a:latin typeface="Calibri" panose="020F0502020204030204" pitchFamily="34" charset="0"/>
                <a:ea typeface="Calibri" panose="020F0502020204030204" pitchFamily="34" charset="0"/>
              </a:rPr>
              <a:t>where we stop starting and start finishing, by focusing and collaborating on outcomes that support traction on the ground based on the 2021 GTM pipeline</a:t>
            </a:r>
            <a:r>
              <a:rPr lang="en-GB" sz="1200" dirty="0">
                <a:effectLst/>
                <a:latin typeface="Calibri" panose="020F0502020204030204" pitchFamily="34" charset="0"/>
                <a:ea typeface="Calibri" panose="020F0502020204030204" pitchFamily="34" charset="0"/>
              </a:rPr>
              <a:t>:</a:t>
            </a:r>
          </a:p>
          <a:p>
            <a:pPr marL="742950" lvl="1" indent="-285750" fontAlgn="ctr">
              <a:buSzPts val="1000"/>
              <a:buFont typeface="Wingdings" panose="05000000000000000000" pitchFamily="2" charset="2"/>
              <a:buChar char=""/>
              <a:tabLst>
                <a:tab pos="914400" algn="l"/>
              </a:tabLst>
            </a:pPr>
            <a:r>
              <a:rPr lang="en-GB" sz="1200" dirty="0" err="1">
                <a:latin typeface="Calibri" panose="020F0502020204030204" pitchFamily="34" charset="0"/>
                <a:ea typeface="Calibri" panose="020F0502020204030204" pitchFamily="34" charset="0"/>
              </a:rPr>
              <a:t>M</a:t>
            </a:r>
            <a:r>
              <a:rPr lang="en-GB" sz="1200" dirty="0" err="1">
                <a:effectLst/>
                <a:latin typeface="Calibri" panose="020F0502020204030204" pitchFamily="34" charset="0"/>
                <a:ea typeface="Calibri" panose="020F0502020204030204" pitchFamily="34" charset="0"/>
              </a:rPr>
              <a:t>owali</a:t>
            </a:r>
            <a:r>
              <a:rPr lang="en-GB" sz="1200" dirty="0">
                <a:effectLst/>
                <a:latin typeface="Calibri" panose="020F0502020204030204" pitchFamily="34" charset="0"/>
                <a:ea typeface="Calibri" panose="020F0502020204030204" pitchFamily="34" charset="0"/>
              </a:rPr>
              <a:t> -  a big ask is sorting out the issues linked to multi-currency support &amp; robustness around cascaded timeouts &amp; delivery acknowledgement. (Plus many of the asks covered in work above in other workstreams - onboarding, better biz process support…)</a:t>
            </a:r>
          </a:p>
          <a:p>
            <a:pPr marL="742950" lvl="1" indent="-285750" fontAlgn="ctr">
              <a:buSzPts val="1000"/>
              <a:buFont typeface="Wingdings" panose="05000000000000000000" pitchFamily="2" charset="2"/>
              <a:buChar char=""/>
              <a:tabLst>
                <a:tab pos="914400" algn="l"/>
              </a:tabLst>
            </a:pPr>
            <a:r>
              <a:rPr lang="en-GB" sz="1200" dirty="0">
                <a:effectLst/>
                <a:latin typeface="Calibri" panose="020F0502020204030204" pitchFamily="34" charset="0"/>
                <a:ea typeface="Calibri" panose="020F0502020204030204" pitchFamily="34" charset="0"/>
              </a:rPr>
              <a:t>We need to know that the </a:t>
            </a:r>
            <a:r>
              <a:rPr lang="en-GB" sz="1200" dirty="0">
                <a:latin typeface="Calibri" panose="020F0502020204030204" pitchFamily="34" charset="0"/>
                <a:ea typeface="Calibri" panose="020F0502020204030204" pitchFamily="34" charset="0"/>
              </a:rPr>
              <a:t>R</a:t>
            </a:r>
            <a:r>
              <a:rPr lang="en-GB" sz="1200" dirty="0">
                <a:effectLst/>
                <a:latin typeface="Calibri" panose="020F0502020204030204" pitchFamily="34" charset="0"/>
                <a:ea typeface="Calibri" panose="020F0502020204030204" pitchFamily="34" charset="0"/>
              </a:rPr>
              <a:t>wanda blueprint is achievable (or </a:t>
            </a:r>
            <a:r>
              <a:rPr lang="en-GB" sz="1200" dirty="0" err="1">
                <a:effectLst/>
                <a:latin typeface="Calibri" panose="020F0502020204030204" pitchFamily="34" charset="0"/>
                <a:ea typeface="Calibri" panose="020F0502020204030204" pitchFamily="34" charset="0"/>
              </a:rPr>
              <a:t>a.n</a:t>
            </a:r>
            <a:r>
              <a:rPr lang="en-GB" sz="1200" dirty="0">
                <a:effectLst/>
                <a:latin typeface="Calibri" panose="020F0502020204030204" pitchFamily="34" charset="0"/>
                <a:ea typeface="Calibri" panose="020F0502020204030204" pitchFamily="34" charset="0"/>
              </a:rPr>
              <a:t>. other nationally scaled ask)</a:t>
            </a:r>
          </a:p>
          <a:p>
            <a:pPr lvl="1" fontAlgn="ctr">
              <a:buSzPts val="1000"/>
              <a:tabLst>
                <a:tab pos="914400" algn="l"/>
              </a:tabLst>
            </a:pPr>
            <a:endParaRPr lang="en-GB" sz="1200" dirty="0">
              <a:effectLst/>
              <a:latin typeface="Calibri" panose="020F0502020204030204" pitchFamily="34" charset="0"/>
              <a:ea typeface="Calibri" panose="020F0502020204030204" pitchFamily="34" charset="0"/>
            </a:endParaRPr>
          </a:p>
          <a:p>
            <a:pPr marL="285750" indent="-285750" fontAlgn="ctr">
              <a:buSzPts val="1000"/>
              <a:buFont typeface="Wingdings" panose="05000000000000000000" pitchFamily="2" charset="2"/>
              <a:buChar char=""/>
              <a:tabLst>
                <a:tab pos="914400" algn="l"/>
              </a:tabLst>
            </a:pPr>
            <a:r>
              <a:rPr lang="en-GB" sz="1200" dirty="0">
                <a:effectLst/>
                <a:latin typeface="Calibri" panose="020F0502020204030204" pitchFamily="34" charset="0"/>
                <a:ea typeface="Calibri" panose="020F0502020204030204" pitchFamily="34" charset="0"/>
              </a:rPr>
              <a:t>We need to ensure we can achieve 3 closed user group pilots running in parallel on the same common core and pushing towards scale - anything architecturally that could cause us to stumble in achieving year end?</a:t>
            </a:r>
            <a:endParaRPr lang="en-GB" sz="1400" dirty="0">
              <a:effectLst/>
              <a:latin typeface="Calibri" panose="020F0502020204030204" pitchFamily="34" charset="0"/>
            </a:endParaRPr>
          </a:p>
        </p:txBody>
      </p:sp>
    </p:spTree>
    <p:extLst>
      <p:ext uri="{BB962C8B-B14F-4D97-AF65-F5344CB8AC3E}">
        <p14:creationId xmlns:p14="http://schemas.microsoft.com/office/powerpoint/2010/main" val="3088234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709F1D5-B0F1-4714-A239-E5B61C1619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Rounded Corners 27">
            <a:extLst>
              <a:ext uri="{FF2B5EF4-FFF2-40B4-BE49-F238E27FC236}">
                <a16:creationId xmlns:a16="http://schemas.microsoft.com/office/drawing/2014/main" id="{228FB460-D3FF-4440-A020-05982A09E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5409" y="758283"/>
            <a:ext cx="3277394" cy="3277395"/>
          </a:xfrm>
          <a:prstGeom prst="roundRect">
            <a:avLst>
              <a:gd name="adj" fmla="val 2757"/>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p:cNvSpPr>
            <a:spLocks noGrp="1"/>
          </p:cNvSpPr>
          <p:nvPr>
            <p:ph type="title"/>
          </p:nvPr>
        </p:nvSpPr>
        <p:spPr>
          <a:xfrm>
            <a:off x="717619" y="834726"/>
            <a:ext cx="2952974" cy="3124508"/>
          </a:xfrm>
        </p:spPr>
        <p:txBody>
          <a:bodyPr vert="horz" lIns="91440" tIns="45720" rIns="91440" bIns="45720" rtlCol="0" anchor="ctr">
            <a:normAutofit/>
          </a:bodyPr>
          <a:lstStyle/>
          <a:p>
            <a:pPr defTabSz="914400"/>
            <a:r>
              <a:rPr lang="en-US" sz="4400" kern="1200">
                <a:solidFill>
                  <a:srgbClr val="FFFFFF"/>
                </a:solidFill>
                <a:latin typeface="+mj-lt"/>
                <a:ea typeface="+mj-ea"/>
                <a:cs typeface="+mj-cs"/>
              </a:rPr>
              <a:t>Goals for 2021: </a:t>
            </a:r>
            <a:r>
              <a:rPr lang="en-US" sz="4400" kern="1200">
                <a:solidFill>
                  <a:srgbClr val="FFFFFF"/>
                </a:solidFill>
                <a:effectLst/>
                <a:latin typeface="+mj-lt"/>
                <a:ea typeface="+mj-ea"/>
                <a:cs typeface="+mj-cs"/>
              </a:rPr>
              <a:t>Where do we want to go?</a:t>
            </a:r>
            <a:endParaRPr lang="en-US" sz="4400" kern="1200">
              <a:solidFill>
                <a:srgbClr val="FFFFFF"/>
              </a:solidFill>
              <a:latin typeface="+mj-lt"/>
              <a:ea typeface="+mj-ea"/>
              <a:cs typeface="+mj-cs"/>
            </a:endParaRPr>
          </a:p>
        </p:txBody>
      </p:sp>
      <p:sp>
        <p:nvSpPr>
          <p:cNvPr id="30" name="Freeform: Shape 29">
            <a:extLst>
              <a:ext uri="{FF2B5EF4-FFF2-40B4-BE49-F238E27FC236}">
                <a16:creationId xmlns:a16="http://schemas.microsoft.com/office/drawing/2014/main" id="{14847E93-7DC1-4D4B-8829-B19AA7137C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97896" y="0"/>
            <a:ext cx="866357" cy="443256"/>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Shape 31">
            <a:extLst>
              <a:ext uri="{FF2B5EF4-FFF2-40B4-BE49-F238E27FC236}">
                <a16:creationId xmlns:a16="http://schemas.microsoft.com/office/drawing/2014/main" id="{5566D6E1-03A1-4D73-A4E0-35D74D568A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971133" y="0"/>
            <a:ext cx="1303051" cy="719651"/>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9F835A99-04AC-494A-A572-AFE8413CC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2202623"/>
            <a:ext cx="119805" cy="414747"/>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 name="Rectangle 7"/>
          <p:cNvSpPr/>
          <p:nvPr/>
        </p:nvSpPr>
        <p:spPr bwMode="auto">
          <a:xfrm>
            <a:off x="4572001" y="879852"/>
            <a:ext cx="3943349" cy="3667012"/>
          </a:xfrm>
          <a:prstGeom prst="rect">
            <a:avLst/>
          </a:prstGeom>
        </p:spPr>
        <p:txBody>
          <a:bodyPr vert="horz" lIns="91440" tIns="45720" rIns="91440" bIns="45720" numCol="1" rtlCol="0" anchor="t" anchorCtr="0" compatLnSpc="1">
            <a:prstTxWarp prst="textNoShape">
              <a:avLst/>
            </a:prstTxWarp>
            <a:normAutofit/>
          </a:bodyPr>
          <a:lstStyle/>
          <a:p>
            <a:pPr defTabSz="914400">
              <a:lnSpc>
                <a:spcPct val="90000"/>
              </a:lnSpc>
            </a:pPr>
            <a:r>
              <a:rPr lang="en-US" sz="2400" b="1" dirty="0">
                <a:effectLst/>
              </a:rPr>
              <a:t>North Star focus for 2021 </a:t>
            </a:r>
          </a:p>
          <a:p>
            <a:pPr lvl="0" defTabSz="914400">
              <a:lnSpc>
                <a:spcPct val="90000"/>
              </a:lnSpc>
            </a:pPr>
            <a:endParaRPr lang="en-US" dirty="0">
              <a:effectLst/>
            </a:endParaRPr>
          </a:p>
          <a:p>
            <a:pPr lvl="0" defTabSz="914400">
              <a:lnSpc>
                <a:spcPct val="90000"/>
              </a:lnSpc>
            </a:pPr>
            <a:r>
              <a:rPr lang="en-US" dirty="0"/>
              <a:t>(1) </a:t>
            </a:r>
            <a:r>
              <a:rPr lang="en-US" dirty="0">
                <a:effectLst/>
              </a:rPr>
              <a:t>Traction on the ground </a:t>
            </a:r>
          </a:p>
          <a:p>
            <a:pPr lvl="0" indent="-228600" defTabSz="914400">
              <a:lnSpc>
                <a:spcPct val="90000"/>
              </a:lnSpc>
              <a:buFont typeface="Arial" panose="020B0604020202020204" pitchFamily="34" charset="0"/>
              <a:buChar char="•"/>
            </a:pPr>
            <a:endParaRPr lang="en-US" dirty="0">
              <a:effectLst/>
            </a:endParaRPr>
          </a:p>
          <a:p>
            <a:pPr lvl="0" defTabSz="914400">
              <a:lnSpc>
                <a:spcPct val="90000"/>
              </a:lnSpc>
            </a:pPr>
            <a:r>
              <a:rPr lang="en-US" dirty="0">
                <a:effectLst/>
              </a:rPr>
              <a:t>(2) Community sustainability</a:t>
            </a:r>
          </a:p>
          <a:p>
            <a:pPr marR="0" defTabSz="914400" fontAlgn="base">
              <a:lnSpc>
                <a:spcPct val="90000"/>
              </a:lnSpc>
              <a:spcBef>
                <a:spcPct val="50000"/>
              </a:spcBef>
              <a:spcAft>
                <a:spcPct val="0"/>
              </a:spcAft>
              <a:buClr>
                <a:srgbClr val="006699"/>
              </a:buClr>
              <a:buSzPct val="60000"/>
              <a:tabLst/>
            </a:pPr>
            <a:endParaRPr kumimoji="0" lang="en-US" b="0" i="0" u="none" strike="noStrike" cap="none" normalizeH="0" baseline="0" dirty="0">
              <a:ln>
                <a:noFill/>
              </a:ln>
              <a:effectLst/>
            </a:endParaRPr>
          </a:p>
          <a:p>
            <a:pPr marR="0" indent="-228600" defTabSz="914400" fontAlgn="base">
              <a:lnSpc>
                <a:spcPct val="90000"/>
              </a:lnSpc>
              <a:spcBef>
                <a:spcPct val="50000"/>
              </a:spcBef>
              <a:spcAft>
                <a:spcPct val="0"/>
              </a:spcAft>
              <a:buClr>
                <a:srgbClr val="006699"/>
              </a:buClr>
              <a:buSzPct val="60000"/>
              <a:buFont typeface="Arial" panose="020B0604020202020204" pitchFamily="34" charset="0"/>
              <a:buChar char="•"/>
              <a:tabLst/>
            </a:pPr>
            <a:endParaRPr lang="en-US" dirty="0"/>
          </a:p>
          <a:p>
            <a:pPr marR="0" indent="-228600" defTabSz="914400" fontAlgn="base">
              <a:lnSpc>
                <a:spcPct val="90000"/>
              </a:lnSpc>
              <a:spcBef>
                <a:spcPct val="50000"/>
              </a:spcBef>
              <a:spcAft>
                <a:spcPct val="0"/>
              </a:spcAft>
              <a:buClr>
                <a:srgbClr val="006699"/>
              </a:buClr>
              <a:buSzPct val="60000"/>
              <a:buFont typeface="Arial" panose="020B0604020202020204" pitchFamily="34" charset="0"/>
              <a:buChar char="•"/>
              <a:tabLst/>
            </a:pPr>
            <a:endParaRPr kumimoji="0" lang="en-US" b="0" i="0" u="none" strike="noStrike" cap="none" normalizeH="0" baseline="0" dirty="0">
              <a:ln>
                <a:noFill/>
              </a:ln>
              <a:effectLst/>
            </a:endParaRPr>
          </a:p>
          <a:p>
            <a:pPr marR="0" indent="-228600" defTabSz="914400" fontAlgn="base">
              <a:lnSpc>
                <a:spcPct val="90000"/>
              </a:lnSpc>
              <a:spcBef>
                <a:spcPct val="50000"/>
              </a:spcBef>
              <a:spcAft>
                <a:spcPct val="0"/>
              </a:spcAft>
              <a:buClr>
                <a:srgbClr val="006699"/>
              </a:buClr>
              <a:buSzPct val="60000"/>
              <a:buFont typeface="Arial" panose="020B0604020202020204" pitchFamily="34" charset="0"/>
              <a:buChar char="•"/>
              <a:tabLst/>
            </a:pPr>
            <a:endParaRPr lang="en-US" dirty="0"/>
          </a:p>
        </p:txBody>
      </p:sp>
      <p:sp>
        <p:nvSpPr>
          <p:cNvPr id="36" name="Freeform: Shape 35">
            <a:extLst>
              <a:ext uri="{FF2B5EF4-FFF2-40B4-BE49-F238E27FC236}">
                <a16:creationId xmlns:a16="http://schemas.microsoft.com/office/drawing/2014/main" id="{7B786209-1B0B-4CA9-9BDD-F7327066A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4376736"/>
            <a:ext cx="1161135" cy="766764"/>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D2964BB-484D-45AE-AD66-D407D06296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563731" y="4288428"/>
            <a:ext cx="1328706" cy="855072"/>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691AC69-A76E-4DAB-B565-468B6B87AC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99729" y="4694066"/>
            <a:ext cx="1174455" cy="449434"/>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 name="Slide Number Placeholder 3"/>
          <p:cNvSpPr>
            <a:spLocks noGrp="1"/>
          </p:cNvSpPr>
          <p:nvPr>
            <p:ph type="sldNum" sz="quarter" idx="12"/>
          </p:nvPr>
        </p:nvSpPr>
        <p:spPr>
          <a:xfrm>
            <a:off x="7879747" y="4767262"/>
            <a:ext cx="635603" cy="273844"/>
          </a:xfrm>
        </p:spPr>
        <p:txBody>
          <a:bodyPr vert="horz" lIns="91440" tIns="45720" rIns="91440" bIns="45720" rtlCol="0" anchor="ctr">
            <a:normAutofit/>
          </a:bodyPr>
          <a:lstStyle/>
          <a:p>
            <a:pPr defTabSz="914400">
              <a:lnSpc>
                <a:spcPct val="90000"/>
              </a:lnSpc>
              <a:spcAft>
                <a:spcPts val="600"/>
              </a:spcAft>
              <a:buFont typeface="Wingdings" pitchFamily="2" charset="2"/>
              <a:buNone/>
            </a:pPr>
            <a:fld id="{E9243C47-A071-4C8D-B818-78CAC444DBF3}" type="slidenum">
              <a:rPr lang="en-US" sz="1200" smtClean="0">
                <a:solidFill>
                  <a:schemeClr val="tx1">
                    <a:tint val="75000"/>
                  </a:schemeClr>
                </a:solidFill>
              </a:rPr>
              <a:pPr defTabSz="914400">
                <a:lnSpc>
                  <a:spcPct val="90000"/>
                </a:lnSpc>
                <a:spcAft>
                  <a:spcPts val="600"/>
                </a:spcAft>
                <a:buFont typeface="Wingdings" pitchFamily="2" charset="2"/>
                <a:buNone/>
              </a:pPr>
              <a:t>2</a:t>
            </a:fld>
            <a:endParaRPr lang="en-US" sz="1200">
              <a:solidFill>
                <a:schemeClr val="tx1">
                  <a:tint val="75000"/>
                </a:schemeClr>
              </a:solidFill>
            </a:endParaRPr>
          </a:p>
        </p:txBody>
      </p:sp>
      <p:sp>
        <p:nvSpPr>
          <p:cNvPr id="10" name="TextBox 9">
            <a:extLst>
              <a:ext uri="{FF2B5EF4-FFF2-40B4-BE49-F238E27FC236}">
                <a16:creationId xmlns:a16="http://schemas.microsoft.com/office/drawing/2014/main" id="{F509B86E-89AA-4D22-935F-22D389D6D9F0}"/>
              </a:ext>
            </a:extLst>
          </p:cNvPr>
          <p:cNvSpPr txBox="1"/>
          <p:nvPr/>
        </p:nvSpPr>
        <p:spPr>
          <a:xfrm>
            <a:off x="4409791" y="2931790"/>
            <a:ext cx="4038161" cy="1200329"/>
          </a:xfrm>
          <a:prstGeom prst="rect">
            <a:avLst/>
          </a:prstGeom>
          <a:noFill/>
        </p:spPr>
        <p:txBody>
          <a:bodyPr wrap="square">
            <a:spAutoFit/>
          </a:bodyPr>
          <a:lstStyle/>
          <a:p>
            <a:pPr algn="ctr">
              <a:spcAft>
                <a:spcPts val="600"/>
              </a:spcAft>
            </a:pPr>
            <a:r>
              <a:rPr lang="en-GB" i="1" dirty="0">
                <a:effectLst/>
                <a:latin typeface="Calibri" panose="020F0502020204030204" pitchFamily="34" charset="0"/>
                <a:ea typeface="Times New Roman" panose="02020603050405020304" pitchFamily="18" charset="0"/>
              </a:rPr>
              <a:t>Live hubs, with connected DFSPs, running real money rails is the ultimate goal – without this we can’t start on a financial inclusion impact metrics</a:t>
            </a:r>
            <a:endParaRPr lang="en-GB" i="1" dirty="0"/>
          </a:p>
        </p:txBody>
      </p:sp>
    </p:spTree>
    <p:extLst>
      <p:ext uri="{BB962C8B-B14F-4D97-AF65-F5344CB8AC3E}">
        <p14:creationId xmlns:p14="http://schemas.microsoft.com/office/powerpoint/2010/main" val="15674635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090D646-4838-4A82-8D18-9398A3DD69C6}"/>
              </a:ext>
            </a:extLst>
          </p:cNvPr>
          <p:cNvSpPr>
            <a:spLocks noGrp="1"/>
          </p:cNvSpPr>
          <p:nvPr>
            <p:ph type="title"/>
          </p:nvPr>
        </p:nvSpPr>
        <p:spPr/>
        <p:txBody>
          <a:bodyPr/>
          <a:lstStyle/>
          <a:p>
            <a:r>
              <a:rPr lang="en-GB" dirty="0"/>
              <a:t>Pillar 4 Roadmap</a:t>
            </a:r>
          </a:p>
        </p:txBody>
      </p:sp>
      <p:sp>
        <p:nvSpPr>
          <p:cNvPr id="4" name="Slide Number Placeholder 3">
            <a:extLst>
              <a:ext uri="{FF2B5EF4-FFF2-40B4-BE49-F238E27FC236}">
                <a16:creationId xmlns:a16="http://schemas.microsoft.com/office/drawing/2014/main" id="{FAB899A4-DE0A-4C78-BD96-24A19A3409D9}"/>
              </a:ext>
            </a:extLst>
          </p:cNvPr>
          <p:cNvSpPr>
            <a:spLocks noGrp="1"/>
          </p:cNvSpPr>
          <p:nvPr>
            <p:ph type="sldNum" sz="quarter" idx="12"/>
          </p:nvPr>
        </p:nvSpPr>
        <p:spPr>
          <a:xfrm>
            <a:off x="6457950" y="4767263"/>
            <a:ext cx="2057400" cy="273844"/>
          </a:xfrm>
        </p:spPr>
        <p:txBody>
          <a:bodyPr/>
          <a:lstStyle/>
          <a:p>
            <a:fld id="{E9243C47-A071-4C8D-B818-78CAC444DBF3}" type="slidenum">
              <a:rPr lang="en-GB" smtClean="0"/>
              <a:pPr/>
              <a:t>20</a:t>
            </a:fld>
            <a:endParaRPr lang="en-GB" dirty="0"/>
          </a:p>
        </p:txBody>
      </p:sp>
      <p:sp>
        <p:nvSpPr>
          <p:cNvPr id="5" name="TextBox 4">
            <a:extLst>
              <a:ext uri="{FF2B5EF4-FFF2-40B4-BE49-F238E27FC236}">
                <a16:creationId xmlns:a16="http://schemas.microsoft.com/office/drawing/2014/main" id="{07124748-9D57-4DB7-AE86-37B31575A944}"/>
              </a:ext>
            </a:extLst>
          </p:cNvPr>
          <p:cNvSpPr txBox="1"/>
          <p:nvPr/>
        </p:nvSpPr>
        <p:spPr>
          <a:xfrm>
            <a:off x="4576946" y="233256"/>
            <a:ext cx="4288992" cy="200055"/>
          </a:xfrm>
          <a:prstGeom prst="rect">
            <a:avLst/>
          </a:prstGeom>
          <a:noFill/>
        </p:spPr>
        <p:txBody>
          <a:bodyPr wrap="square">
            <a:spAutoFit/>
          </a:bodyPr>
          <a:lstStyle/>
          <a:p>
            <a:pPr marL="342900" lvl="1" indent="0">
              <a:buNone/>
            </a:pPr>
            <a:r>
              <a:rPr lang="en-US" sz="700" b="1">
                <a:ea typeface="+mn-lt"/>
                <a:cs typeface="+mn-lt"/>
              </a:rPr>
              <a:t>https://eu-rm.roadmunk.com/publish/c6cc73ccfe668b948c583c9f0f0e1e6880930745</a:t>
            </a:r>
            <a:endParaRPr lang="en-US" sz="700" dirty="0">
              <a:ea typeface="+mn-lt"/>
              <a:cs typeface="+mn-lt"/>
            </a:endParaRPr>
          </a:p>
        </p:txBody>
      </p:sp>
      <p:pic>
        <p:nvPicPr>
          <p:cNvPr id="3074" name="Picture 2">
            <a:extLst>
              <a:ext uri="{FF2B5EF4-FFF2-40B4-BE49-F238E27FC236}">
                <a16:creationId xmlns:a16="http://schemas.microsoft.com/office/drawing/2014/main" id="{EC22C28C-97D3-4858-921E-AF594ED4B94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4056" y="1306645"/>
            <a:ext cx="8135888" cy="368233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817093B-DF94-417A-A795-FB8BD69A1712}"/>
              </a:ext>
            </a:extLst>
          </p:cNvPr>
          <p:cNvSpPr txBox="1"/>
          <p:nvPr/>
        </p:nvSpPr>
        <p:spPr>
          <a:xfrm>
            <a:off x="6497959" y="3147814"/>
            <a:ext cx="2646041" cy="1754326"/>
          </a:xfrm>
          <a:prstGeom prst="rect">
            <a:avLst/>
          </a:prstGeom>
          <a:noFill/>
        </p:spPr>
        <p:txBody>
          <a:bodyPr wrap="square">
            <a:spAutoFit/>
          </a:bodyPr>
          <a:lstStyle/>
          <a:p>
            <a:r>
              <a:rPr lang="en-GB" dirty="0"/>
              <a:t>Full washing list here!:</a:t>
            </a:r>
          </a:p>
          <a:p>
            <a:r>
              <a:rPr lang="en-GB" dirty="0"/>
              <a:t>https://eu-rm.roadmunk.com/publish/c6cc73ccfe668b948c583c9f0f0e1e6880930745</a:t>
            </a:r>
          </a:p>
        </p:txBody>
      </p:sp>
      <p:sp>
        <p:nvSpPr>
          <p:cNvPr id="10" name="TextBox 9">
            <a:extLst>
              <a:ext uri="{FF2B5EF4-FFF2-40B4-BE49-F238E27FC236}">
                <a16:creationId xmlns:a16="http://schemas.microsoft.com/office/drawing/2014/main" id="{696C213E-8D38-4B8E-8E61-BEFEA424F150}"/>
              </a:ext>
            </a:extLst>
          </p:cNvPr>
          <p:cNvSpPr txBox="1"/>
          <p:nvPr/>
        </p:nvSpPr>
        <p:spPr>
          <a:xfrm>
            <a:off x="6457950" y="2404909"/>
            <a:ext cx="2578546" cy="923330"/>
          </a:xfrm>
          <a:prstGeom prst="rect">
            <a:avLst/>
          </a:prstGeom>
          <a:noFill/>
        </p:spPr>
        <p:txBody>
          <a:bodyPr wrap="square">
            <a:spAutoFit/>
          </a:bodyPr>
          <a:lstStyle/>
          <a:p>
            <a:r>
              <a:rPr lang="en-GB" dirty="0">
                <a:hlinkClick r:id="rId3"/>
              </a:rPr>
              <a:t>https://miro.com/app/board/o9J_lZaY9mU=/</a:t>
            </a:r>
            <a:endParaRPr lang="en-GB" dirty="0"/>
          </a:p>
          <a:p>
            <a:endParaRPr lang="en-GB" dirty="0"/>
          </a:p>
        </p:txBody>
      </p:sp>
    </p:spTree>
    <p:extLst>
      <p:ext uri="{BB962C8B-B14F-4D97-AF65-F5344CB8AC3E}">
        <p14:creationId xmlns:p14="http://schemas.microsoft.com/office/powerpoint/2010/main" val="2987060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p:cNvCxnSpPr/>
          <p:nvPr/>
        </p:nvCxnSpPr>
        <p:spPr bwMode="auto">
          <a:xfrm>
            <a:off x="4355976" y="773863"/>
            <a:ext cx="0" cy="3952453"/>
          </a:xfrm>
          <a:prstGeom prst="line">
            <a:avLst/>
          </a:prstGeom>
          <a:noFill/>
          <a:ln w="9525" cap="flat" cmpd="sng" algn="ctr">
            <a:solidFill>
              <a:schemeClr val="tx1"/>
            </a:solidFill>
            <a:prstDash val="solid"/>
            <a:round/>
            <a:headEnd type="none" w="med" len="med"/>
            <a:tailEnd type="none" w="med" len="med"/>
          </a:ln>
          <a:effectLst/>
        </p:spPr>
      </p:cxnSp>
      <p:cxnSp>
        <p:nvCxnSpPr>
          <p:cNvPr id="11" name="Straight Connector 10"/>
          <p:cNvCxnSpPr>
            <a:cxnSpLocks/>
          </p:cNvCxnSpPr>
          <p:nvPr/>
        </p:nvCxnSpPr>
        <p:spPr bwMode="auto">
          <a:xfrm>
            <a:off x="4355976" y="3023656"/>
            <a:ext cx="4644516" cy="0"/>
          </a:xfrm>
          <a:prstGeom prst="line">
            <a:avLst/>
          </a:prstGeom>
          <a:noFill/>
          <a:ln w="9525" cap="flat" cmpd="sng" algn="ctr">
            <a:solidFill>
              <a:schemeClr val="tx1"/>
            </a:solidFill>
            <a:prstDash val="solid"/>
            <a:round/>
            <a:headEnd type="none" w="med" len="med"/>
            <a:tailEnd type="none" w="med" len="med"/>
          </a:ln>
          <a:effectLst/>
        </p:spPr>
      </p:cxnSp>
      <p:sp>
        <p:nvSpPr>
          <p:cNvPr id="6" name="Title 5"/>
          <p:cNvSpPr>
            <a:spLocks noGrp="1"/>
          </p:cNvSpPr>
          <p:nvPr>
            <p:ph type="title"/>
          </p:nvPr>
        </p:nvSpPr>
        <p:spPr>
          <a:xfrm>
            <a:off x="179512" y="91776"/>
            <a:ext cx="8604945" cy="425698"/>
          </a:xfrm>
        </p:spPr>
        <p:txBody>
          <a:bodyPr>
            <a:normAutofit fontScale="90000"/>
          </a:bodyPr>
          <a:lstStyle/>
          <a:p>
            <a:r>
              <a:rPr lang="en-GB" dirty="0"/>
              <a:t>What is the measurement of success for a Traction North Star?</a:t>
            </a:r>
          </a:p>
        </p:txBody>
      </p:sp>
      <p:sp>
        <p:nvSpPr>
          <p:cNvPr id="4" name="Slide Number Placeholder 3"/>
          <p:cNvSpPr>
            <a:spLocks noGrp="1"/>
          </p:cNvSpPr>
          <p:nvPr>
            <p:ph type="sldNum" sz="quarter" idx="12"/>
          </p:nvPr>
        </p:nvSpPr>
        <p:spPr/>
        <p:txBody>
          <a:bodyPr/>
          <a:lstStyle/>
          <a:p>
            <a:pPr>
              <a:buFont typeface="Wingdings" pitchFamily="2" charset="2"/>
              <a:buNone/>
            </a:pPr>
            <a:fld id="{E9243C47-A071-4C8D-B818-78CAC444DBF3}" type="slidenum">
              <a:rPr lang="en-GB" sz="900" smtClean="0">
                <a:latin typeface="+mn-lt"/>
              </a:rPr>
              <a:pPr>
                <a:buFont typeface="Wingdings" pitchFamily="2" charset="2"/>
                <a:buNone/>
              </a:pPr>
              <a:t>3</a:t>
            </a:fld>
            <a:endParaRPr lang="en-GB" sz="900" dirty="0">
              <a:latin typeface="+mn-lt"/>
            </a:endParaRPr>
          </a:p>
        </p:txBody>
      </p:sp>
      <p:sp>
        <p:nvSpPr>
          <p:cNvPr id="8" name="Rectangle 7"/>
          <p:cNvSpPr/>
          <p:nvPr/>
        </p:nvSpPr>
        <p:spPr bwMode="auto">
          <a:xfrm>
            <a:off x="434108" y="547688"/>
            <a:ext cx="3895151" cy="2979039"/>
          </a:xfrm>
          <a:prstGeom prst="rect">
            <a:avLst/>
          </a:prstGeom>
          <a:noFill/>
          <a:ln w="9525" cap="flat" cmpd="sng" algn="ctr">
            <a:noFill/>
            <a:prstDash val="solid"/>
            <a:round/>
            <a:headEnd type="none" w="med" len="med"/>
            <a:tailEnd type="triangle" w="med" len="med"/>
          </a:ln>
          <a:effectLst/>
        </p:spPr>
        <p:txBody>
          <a:bodyPr vert="horz" wrap="square" lIns="90000" tIns="46800" rIns="90000" bIns="46800" numCol="1" rtlCol="0" anchor="t" anchorCtr="0" compatLnSpc="1">
            <a:prstTxWarp prst="textNoShape">
              <a:avLst/>
            </a:prstTxWarp>
            <a:noAutofit/>
          </a:bodyPr>
          <a:lstStyle/>
          <a:p>
            <a:pPr defTabSz="171450"/>
            <a:r>
              <a:rPr lang="en-GB" dirty="0">
                <a:solidFill>
                  <a:srgbClr val="000000"/>
                </a:solidFill>
                <a:latin typeface="Arial" panose="020B0604020202020204"/>
              </a:rPr>
              <a:t>Proposed targets for 2021:  </a:t>
            </a:r>
          </a:p>
          <a:p>
            <a:pPr defTabSz="171450"/>
            <a:endParaRPr lang="en-GB" sz="1200" dirty="0">
              <a:solidFill>
                <a:srgbClr val="000000"/>
              </a:solidFill>
              <a:latin typeface="Arial" panose="020B0604020202020204"/>
            </a:endParaRPr>
          </a:p>
          <a:p>
            <a:pPr marL="107156" indent="-107156" defTabSz="171450">
              <a:buFontTx/>
              <a:buChar char="-"/>
            </a:pPr>
            <a:r>
              <a:rPr lang="en-GB" sz="1600" b="1" dirty="0">
                <a:solidFill>
                  <a:srgbClr val="000000"/>
                </a:solidFill>
                <a:latin typeface="Arial" panose="020B0604020202020204"/>
              </a:rPr>
              <a:t>3 Closed User Group Pilots</a:t>
            </a:r>
          </a:p>
          <a:p>
            <a:pPr marL="564356" lvl="1" indent="-107156" defTabSz="171450">
              <a:buFontTx/>
              <a:buChar char="-"/>
            </a:pPr>
            <a:r>
              <a:rPr lang="en-GB" sz="1200" dirty="0">
                <a:solidFill>
                  <a:srgbClr val="000000"/>
                </a:solidFill>
                <a:latin typeface="Arial" panose="020B0604020202020204"/>
              </a:rPr>
              <a:t>that are the focus for the open source functional roadmap discussions</a:t>
            </a:r>
          </a:p>
          <a:p>
            <a:pPr defTabSz="171450"/>
            <a:endParaRPr lang="en-GB" sz="1200" dirty="0">
              <a:solidFill>
                <a:srgbClr val="000000"/>
              </a:solidFill>
              <a:latin typeface="Arial" panose="020B0604020202020204"/>
            </a:endParaRPr>
          </a:p>
          <a:p>
            <a:pPr marL="107156" indent="-107156" defTabSz="171450">
              <a:buFontTx/>
              <a:buChar char="-"/>
            </a:pPr>
            <a:r>
              <a:rPr lang="en-GB" sz="1400" b="1" dirty="0">
                <a:solidFill>
                  <a:srgbClr val="000000"/>
                </a:solidFill>
                <a:latin typeface="Arial" panose="020B0604020202020204"/>
              </a:rPr>
              <a:t>1</a:t>
            </a:r>
            <a:r>
              <a:rPr lang="en-GB" sz="1400" dirty="0">
                <a:solidFill>
                  <a:srgbClr val="000000"/>
                </a:solidFill>
                <a:latin typeface="Arial" panose="020B0604020202020204"/>
              </a:rPr>
              <a:t> real money commercially launched implementation </a:t>
            </a:r>
            <a:r>
              <a:rPr lang="en-GB" sz="1400" b="1" dirty="0">
                <a:solidFill>
                  <a:srgbClr val="000000"/>
                </a:solidFill>
                <a:latin typeface="Arial" panose="020B0604020202020204"/>
              </a:rPr>
              <a:t>starting to scale</a:t>
            </a:r>
          </a:p>
          <a:p>
            <a:pPr defTabSz="171450"/>
            <a:endParaRPr lang="en-GB" sz="1200" dirty="0">
              <a:solidFill>
                <a:srgbClr val="000000"/>
              </a:solidFill>
              <a:latin typeface="Arial" panose="020B0604020202020204"/>
            </a:endParaRPr>
          </a:p>
          <a:p>
            <a:pPr marL="107156" indent="-107156" defTabSz="171450">
              <a:buFontTx/>
              <a:buChar char="-"/>
            </a:pPr>
            <a:r>
              <a:rPr lang="en-GB" sz="1200" dirty="0">
                <a:solidFill>
                  <a:srgbClr val="000000"/>
                </a:solidFill>
                <a:latin typeface="Arial" panose="020B0604020202020204"/>
              </a:rPr>
              <a:t>Bonus: 3 Training/Venture/Hackathon/</a:t>
            </a:r>
            <a:r>
              <a:rPr lang="en-GB" sz="1200" dirty="0" err="1">
                <a:solidFill>
                  <a:srgbClr val="000000"/>
                </a:solidFill>
                <a:latin typeface="Arial" panose="020B0604020202020204"/>
              </a:rPr>
              <a:t>Techsprint</a:t>
            </a:r>
            <a:r>
              <a:rPr lang="en-GB" sz="1200" dirty="0">
                <a:solidFill>
                  <a:srgbClr val="000000"/>
                </a:solidFill>
                <a:latin typeface="Arial" panose="020B0604020202020204"/>
              </a:rPr>
              <a:t> organisations </a:t>
            </a:r>
          </a:p>
          <a:p>
            <a:pPr marL="564356" lvl="1" indent="-107156" defTabSz="171450">
              <a:buFontTx/>
              <a:buChar char="-"/>
            </a:pPr>
            <a:r>
              <a:rPr lang="en-GB" sz="1200" dirty="0">
                <a:solidFill>
                  <a:srgbClr val="000000"/>
                </a:solidFill>
                <a:latin typeface="Arial" panose="020B0604020202020204"/>
              </a:rPr>
              <a:t>independently able to support Mojaloop awareness building in a more scaled way</a:t>
            </a:r>
            <a:endParaRPr lang="en-GB" sz="1200" dirty="0">
              <a:latin typeface="Arial" panose="020B0604020202020204" pitchFamily="34" charset="0"/>
              <a:cs typeface="Arial" panose="020B0604020202020204" pitchFamily="34" charset="0"/>
            </a:endParaRPr>
          </a:p>
          <a:p>
            <a:pPr marR="0" defTabSz="914400" rtl="0" eaLnBrk="0" fontAlgn="base" latinLnBrk="0" hangingPunct="0">
              <a:lnSpc>
                <a:spcPct val="120000"/>
              </a:lnSpc>
              <a:spcBef>
                <a:spcPct val="50000"/>
              </a:spcBef>
              <a:spcAft>
                <a:spcPct val="0"/>
              </a:spcAft>
              <a:buClr>
                <a:srgbClr val="006699"/>
              </a:buClr>
              <a:buSzPct val="60000"/>
              <a:tabLst/>
            </a:pPr>
            <a:endParaRPr kumimoji="0" lang="en-GB" sz="1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p>
            <a:pPr marR="0" defTabSz="914400" rtl="0" eaLnBrk="0" fontAlgn="base" latinLnBrk="0" hangingPunct="0">
              <a:lnSpc>
                <a:spcPct val="120000"/>
              </a:lnSpc>
              <a:spcBef>
                <a:spcPct val="50000"/>
              </a:spcBef>
              <a:spcAft>
                <a:spcPct val="0"/>
              </a:spcAft>
              <a:buClr>
                <a:srgbClr val="006699"/>
              </a:buClr>
              <a:buSzPct val="60000"/>
              <a:tabLst/>
            </a:pPr>
            <a:endParaRPr lang="en-GB" sz="1200" dirty="0">
              <a:latin typeface="Arial" panose="020B0604020202020204" pitchFamily="34" charset="0"/>
              <a:cs typeface="Arial" panose="020B0604020202020204" pitchFamily="34" charset="0"/>
            </a:endParaRPr>
          </a:p>
        </p:txBody>
      </p:sp>
      <p:sp>
        <p:nvSpPr>
          <p:cNvPr id="9" name="Rectangle 8"/>
          <p:cNvSpPr/>
          <p:nvPr/>
        </p:nvSpPr>
        <p:spPr bwMode="auto">
          <a:xfrm>
            <a:off x="4515291" y="466205"/>
            <a:ext cx="4500490" cy="2537591"/>
          </a:xfrm>
          <a:prstGeom prst="rect">
            <a:avLst/>
          </a:prstGeom>
          <a:noFill/>
          <a:ln w="9525" cap="flat" cmpd="sng" algn="ctr">
            <a:noFill/>
            <a:prstDash val="solid"/>
            <a:round/>
            <a:headEnd type="none" w="med" len="med"/>
            <a:tailEnd type="triangle" w="med" len="med"/>
          </a:ln>
          <a:effectLst/>
        </p:spPr>
        <p:txBody>
          <a:bodyPr vert="horz" wrap="square" lIns="90000" tIns="46800" rIns="90000" bIns="46800" numCol="1" rtlCol="0" anchor="t" anchorCtr="0" compatLnSpc="1">
            <a:prstTxWarp prst="textNoShape">
              <a:avLst/>
            </a:prstTxWarp>
            <a:noAutofit/>
          </a:bodyPr>
          <a:lstStyle/>
          <a:p>
            <a:pPr marR="0" defTabSz="914400" rtl="0" eaLnBrk="0" fontAlgn="base" latinLnBrk="0" hangingPunct="0">
              <a:lnSpc>
                <a:spcPct val="120000"/>
              </a:lnSpc>
              <a:spcBef>
                <a:spcPct val="50000"/>
              </a:spcBef>
              <a:spcAft>
                <a:spcPct val="0"/>
              </a:spcAft>
              <a:buClr>
                <a:srgbClr val="006699"/>
              </a:buClr>
              <a:buSzPct val="60000"/>
              <a:tabLst/>
            </a:pPr>
            <a:r>
              <a:rPr kumimoji="0" lang="en-GB" sz="12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Defining “Adopters”</a:t>
            </a:r>
          </a:p>
          <a:p>
            <a:pPr marL="190500"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lang="en-GB" sz="1200" dirty="0">
                <a:latin typeface="Arial" panose="020B0604020202020204" pitchFamily="34" charset="0"/>
                <a:cs typeface="Arial" panose="020B0604020202020204" pitchFamily="34" charset="0"/>
              </a:rPr>
              <a:t>In formal (national) space driven by RFPs: </a:t>
            </a:r>
          </a:p>
          <a:p>
            <a:pPr marL="647700" lvl="1"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lang="en-GB" sz="900" b="1" dirty="0">
                <a:latin typeface="Arial" panose="020B0604020202020204" pitchFamily="34" charset="0"/>
                <a:cs typeface="Arial" panose="020B0604020202020204" pitchFamily="34" charset="0"/>
              </a:rPr>
              <a:t>the trio </a:t>
            </a:r>
            <a:r>
              <a:rPr lang="en-GB" sz="900" dirty="0">
                <a:latin typeface="Arial" panose="020B0604020202020204" pitchFamily="34" charset="0"/>
                <a:cs typeface="Arial" panose="020B0604020202020204" pitchFamily="34" charset="0"/>
              </a:rPr>
              <a:t>that leads to a hub running when working nationally: Scheme, Hub Operator running the payment system, DFSP Participants</a:t>
            </a:r>
          </a:p>
          <a:p>
            <a:pPr marL="190500"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lang="en-GB" sz="1200" dirty="0">
                <a:latin typeface="Arial" panose="020B0604020202020204" pitchFamily="34" charset="0"/>
                <a:cs typeface="Arial" panose="020B0604020202020204" pitchFamily="34" charset="0"/>
              </a:rPr>
              <a:t>Private sector market-led opportunistic:</a:t>
            </a:r>
          </a:p>
          <a:p>
            <a:pPr marL="647700" lvl="1"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lang="en-GB" sz="900" dirty="0">
                <a:latin typeface="Arial" panose="020B0604020202020204" pitchFamily="34" charset="0"/>
                <a:cs typeface="Arial" panose="020B0604020202020204" pitchFamily="34" charset="0"/>
              </a:rPr>
              <a:t>May start more informally with alignment around a </a:t>
            </a:r>
            <a:r>
              <a:rPr lang="en-GB" sz="900" dirty="0" err="1">
                <a:latin typeface="Arial" panose="020B0604020202020204" pitchFamily="34" charset="0"/>
                <a:cs typeface="Arial" panose="020B0604020202020204" pitchFamily="34" charset="0"/>
              </a:rPr>
              <a:t>painpoint</a:t>
            </a:r>
            <a:r>
              <a:rPr lang="en-GB" sz="900" dirty="0">
                <a:latin typeface="Arial" panose="020B0604020202020204" pitchFamily="34" charset="0"/>
                <a:cs typeface="Arial" panose="020B0604020202020204" pitchFamily="34" charset="0"/>
              </a:rPr>
              <a:t> between DFSPs of different types</a:t>
            </a:r>
          </a:p>
          <a:p>
            <a:pPr marL="647700" lvl="1"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lang="en-GB" sz="900" dirty="0">
                <a:latin typeface="Arial" panose="020B0604020202020204" pitchFamily="34" charset="0"/>
                <a:cs typeface="Arial" panose="020B0604020202020204" pitchFamily="34" charset="0"/>
              </a:rPr>
              <a:t>DFSPs = </a:t>
            </a:r>
            <a:r>
              <a:rPr lang="en-GB" sz="900" dirty="0" err="1">
                <a:latin typeface="Arial" panose="020B0604020202020204" pitchFamily="34" charset="0"/>
                <a:cs typeface="Arial" panose="020B0604020202020204" pitchFamily="34" charset="0"/>
              </a:rPr>
              <a:t>neobanks</a:t>
            </a:r>
            <a:r>
              <a:rPr lang="en-GB" sz="900" dirty="0">
                <a:latin typeface="Arial" panose="020B0604020202020204" pitchFamily="34" charset="0"/>
                <a:cs typeface="Arial" panose="020B0604020202020204" pitchFamily="34" charset="0"/>
              </a:rPr>
              <a:t> + those holding </a:t>
            </a:r>
            <a:r>
              <a:rPr lang="en-GB" sz="900" dirty="0" err="1">
                <a:latin typeface="Arial" panose="020B0604020202020204" pitchFamily="34" charset="0"/>
                <a:cs typeface="Arial" panose="020B0604020202020204" pitchFamily="34" charset="0"/>
              </a:rPr>
              <a:t>emoney</a:t>
            </a:r>
            <a:r>
              <a:rPr lang="en-GB" sz="900" dirty="0">
                <a:latin typeface="Arial" panose="020B0604020202020204" pitchFamily="34" charset="0"/>
                <a:cs typeface="Arial" panose="020B0604020202020204" pitchFamily="34" charset="0"/>
              </a:rPr>
              <a:t> funds for merchants – lets widen our definition for open loop!</a:t>
            </a:r>
          </a:p>
          <a:p>
            <a:pPr marL="647700" lvl="1" indent="-190500" defTabSz="914400" eaLnBrk="0" fontAlgn="base" hangingPunct="0">
              <a:lnSpc>
                <a:spcPct val="120000"/>
              </a:lnSpc>
              <a:spcBef>
                <a:spcPct val="50000"/>
              </a:spcBef>
              <a:spcAft>
                <a:spcPct val="0"/>
              </a:spcAft>
              <a:buClr>
                <a:srgbClr val="006699"/>
              </a:buClr>
              <a:buSzPct val="60000"/>
              <a:buFont typeface="Wingdings" pitchFamily="2" charset="2"/>
              <a:buChar char="n"/>
            </a:pPr>
            <a:r>
              <a:rPr kumimoji="0" lang="en-GB" sz="900" b="0" i="0" u="none" strike="noStrike" cap="none" normalizeH="0" baseline="0" dirty="0">
                <a:ln>
                  <a:noFill/>
                </a:ln>
                <a:solidFill>
                  <a:schemeClr val="tx1"/>
                </a:solidFill>
                <a:effectLst/>
                <a:latin typeface="Arial" panose="020B0604020202020204" pitchFamily="34" charset="0"/>
                <a:cs typeface="Arial" panose="020B0604020202020204" pitchFamily="34" charset="0"/>
              </a:rPr>
              <a:t>Or can </a:t>
            </a:r>
            <a:r>
              <a:rPr lang="en-GB" sz="900" dirty="0">
                <a:latin typeface="Arial" panose="020B0604020202020204" pitchFamily="34" charset="0"/>
                <a:cs typeface="Arial" panose="020B0604020202020204" pitchFamily="34" charset="0"/>
              </a:rPr>
              <a:t>start with a hub operator who is willing to do the work to get DFSPs connected, live and interacting effectively</a:t>
            </a:r>
            <a:endParaRPr kumimoji="0" lang="en-GB" sz="12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5F9881EE-B5E7-486C-83D3-1FCC314F36CE}"/>
              </a:ext>
            </a:extLst>
          </p:cNvPr>
          <p:cNvSpPr/>
          <p:nvPr/>
        </p:nvSpPr>
        <p:spPr bwMode="auto">
          <a:xfrm>
            <a:off x="4638504" y="3052800"/>
            <a:ext cx="3481321" cy="1815322"/>
          </a:xfrm>
          <a:prstGeom prst="rect">
            <a:avLst/>
          </a:prstGeom>
          <a:noFill/>
          <a:ln w="9525" cap="flat" cmpd="sng" algn="ctr">
            <a:noFill/>
            <a:prstDash val="solid"/>
            <a:round/>
            <a:headEnd type="none" w="med" len="med"/>
            <a:tailEnd type="triangle" w="med" len="med"/>
          </a:ln>
          <a:effectLst/>
        </p:spPr>
        <p:txBody>
          <a:bodyPr vert="horz" wrap="square" lIns="90000" tIns="46800" rIns="90000" bIns="46800" numCol="1" rtlCol="0" anchor="t" anchorCtr="0" compatLnSpc="1">
            <a:prstTxWarp prst="textNoShape">
              <a:avLst/>
            </a:prstTxWarp>
            <a:noAutofit/>
          </a:bodyPr>
          <a:lstStyle/>
          <a:p>
            <a:pPr marR="0" defTabSz="914400" rtl="0" eaLnBrk="0" fontAlgn="base" latinLnBrk="0" hangingPunct="0">
              <a:lnSpc>
                <a:spcPct val="120000"/>
              </a:lnSpc>
              <a:spcBef>
                <a:spcPct val="50000"/>
              </a:spcBef>
              <a:spcAft>
                <a:spcPct val="0"/>
              </a:spcAft>
              <a:buClr>
                <a:srgbClr val="006699"/>
              </a:buClr>
              <a:buSzPct val="60000"/>
              <a:tabLst/>
            </a:pPr>
            <a:r>
              <a:rPr kumimoji="0" lang="en-GB" sz="1200" b="1" i="0" u="none" strike="noStrike" cap="none" normalizeH="0" baseline="0" dirty="0">
                <a:ln>
                  <a:noFill/>
                </a:ln>
                <a:solidFill>
                  <a:schemeClr val="tx1"/>
                </a:solidFill>
                <a:effectLst/>
                <a:latin typeface="Arial" panose="020B0604020202020204" pitchFamily="34" charset="0"/>
                <a:cs typeface="Arial" panose="020B0604020202020204" pitchFamily="34" charset="0"/>
              </a:rPr>
              <a:t>Defining a CUG Pilot</a:t>
            </a:r>
          </a:p>
          <a:p>
            <a:pPr marL="228600"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A consortium of 3 DFSPs minimum solving for a use-case that is enabled by our blueprints</a:t>
            </a:r>
          </a:p>
          <a:p>
            <a:pPr marL="228600"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A scoped engagement using Mojaloop assets, that has </a:t>
            </a:r>
            <a:r>
              <a:rPr lang="en-GB" sz="900" b="1" dirty="0">
                <a:latin typeface="Arial" panose="020B0604020202020204" pitchFamily="34" charset="0"/>
                <a:cs typeface="Arial" panose="020B0604020202020204" pitchFamily="34" charset="0"/>
              </a:rPr>
              <a:t>determined its own funding model</a:t>
            </a:r>
          </a:p>
          <a:p>
            <a:pPr marL="228600"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It could involve a regulator for bonus points</a:t>
            </a:r>
            <a:endParaRPr lang="en-GB" sz="900" b="1" dirty="0">
              <a:latin typeface="Arial" panose="020B0604020202020204" pitchFamily="34" charset="0"/>
              <a:cs typeface="Arial" panose="020B0604020202020204" pitchFamily="34" charset="0"/>
            </a:endParaRPr>
          </a:p>
          <a:p>
            <a:pPr marL="228600"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The consortium should have:</a:t>
            </a:r>
          </a:p>
          <a:p>
            <a:pPr marL="685800" lvl="1"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Clarity on who will run the hub operationally for that consortium &amp; how the digital asset will move from open source to a CUG operational deployment. </a:t>
            </a:r>
          </a:p>
          <a:p>
            <a:pPr marL="685800" lvl="1" indent="-228600">
              <a:buFont typeface="Wingdings" panose="05000000000000000000" pitchFamily="2" charset="2"/>
              <a:buChar char=""/>
            </a:pPr>
            <a:r>
              <a:rPr lang="en-GB" sz="900" dirty="0">
                <a:latin typeface="Arial" panose="020B0604020202020204" pitchFamily="34" charset="0"/>
                <a:cs typeface="Arial" panose="020B0604020202020204" pitchFamily="34" charset="0"/>
              </a:rPr>
              <a:t>Clarity on how settlement will be done</a:t>
            </a:r>
          </a:p>
        </p:txBody>
      </p:sp>
      <p:pic>
        <p:nvPicPr>
          <p:cNvPr id="16" name="Picture 15">
            <a:extLst>
              <a:ext uri="{FF2B5EF4-FFF2-40B4-BE49-F238E27FC236}">
                <a16:creationId xmlns:a16="http://schemas.microsoft.com/office/drawing/2014/main" id="{0B863C3C-019A-41E9-A3B9-E71FD0BBD321}"/>
              </a:ext>
            </a:extLst>
          </p:cNvPr>
          <p:cNvPicPr>
            <a:picLocks noChangeAspect="1"/>
          </p:cNvPicPr>
          <p:nvPr/>
        </p:nvPicPr>
        <p:blipFill>
          <a:blip r:embed="rId3"/>
          <a:stretch>
            <a:fillRect/>
          </a:stretch>
        </p:blipFill>
        <p:spPr>
          <a:xfrm>
            <a:off x="933523" y="3403043"/>
            <a:ext cx="2511514" cy="1430055"/>
          </a:xfrm>
          <a:prstGeom prst="rect">
            <a:avLst/>
          </a:prstGeom>
        </p:spPr>
      </p:pic>
      <p:sp>
        <p:nvSpPr>
          <p:cNvPr id="2" name="TextBox 1">
            <a:extLst>
              <a:ext uri="{FF2B5EF4-FFF2-40B4-BE49-F238E27FC236}">
                <a16:creationId xmlns:a16="http://schemas.microsoft.com/office/drawing/2014/main" id="{212FA22A-0274-40A6-8230-CE4ABD28807B}"/>
              </a:ext>
            </a:extLst>
          </p:cNvPr>
          <p:cNvSpPr txBox="1"/>
          <p:nvPr/>
        </p:nvSpPr>
        <p:spPr>
          <a:xfrm>
            <a:off x="4638504" y="4714233"/>
            <a:ext cx="4644516" cy="307777"/>
          </a:xfrm>
          <a:prstGeom prst="rect">
            <a:avLst/>
          </a:prstGeom>
          <a:noFill/>
        </p:spPr>
        <p:txBody>
          <a:bodyPr wrap="square" rtlCol="0">
            <a:spAutoFit/>
          </a:bodyPr>
          <a:lstStyle/>
          <a:p>
            <a:r>
              <a:rPr lang="en-GB" sz="1400" dirty="0"/>
              <a:t>How can Mojaloop Foundation support you?</a:t>
            </a:r>
          </a:p>
        </p:txBody>
      </p:sp>
    </p:spTree>
    <p:extLst>
      <p:ext uri="{BB962C8B-B14F-4D97-AF65-F5344CB8AC3E}">
        <p14:creationId xmlns:p14="http://schemas.microsoft.com/office/powerpoint/2010/main" val="3182490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FE581C-B2E2-45DB-80FF-75D8D138B3F9}"/>
              </a:ext>
            </a:extLst>
          </p:cNvPr>
          <p:cNvSpPr>
            <a:spLocks noGrp="1"/>
          </p:cNvSpPr>
          <p:nvPr>
            <p:ph type="title"/>
          </p:nvPr>
        </p:nvSpPr>
        <p:spPr>
          <a:xfrm>
            <a:off x="479128" y="114802"/>
            <a:ext cx="7886700" cy="415498"/>
          </a:xfrm>
        </p:spPr>
        <p:txBody>
          <a:bodyPr>
            <a:normAutofit fontScale="90000"/>
          </a:bodyPr>
          <a:lstStyle/>
          <a:p>
            <a:r>
              <a:rPr lang="en-GB" dirty="0"/>
              <a:t>Readiness for Growth</a:t>
            </a:r>
          </a:p>
        </p:txBody>
      </p:sp>
      <p:graphicFrame>
        <p:nvGraphicFramePr>
          <p:cNvPr id="5" name="Table 5">
            <a:extLst>
              <a:ext uri="{FF2B5EF4-FFF2-40B4-BE49-F238E27FC236}">
                <a16:creationId xmlns:a16="http://schemas.microsoft.com/office/drawing/2014/main" id="{EA709257-37D4-4566-81D9-D8312F721E97}"/>
              </a:ext>
            </a:extLst>
          </p:cNvPr>
          <p:cNvGraphicFramePr>
            <a:graphicFrameLocks noGrp="1"/>
          </p:cNvGraphicFramePr>
          <p:nvPr>
            <p:ph idx="1"/>
            <p:extLst>
              <p:ext uri="{D42A27DB-BD31-4B8C-83A1-F6EECF244321}">
                <p14:modId xmlns:p14="http://schemas.microsoft.com/office/powerpoint/2010/main" val="3277795725"/>
              </p:ext>
            </p:extLst>
          </p:nvPr>
        </p:nvGraphicFramePr>
        <p:xfrm>
          <a:off x="467544" y="961527"/>
          <a:ext cx="7886699" cy="4177037"/>
        </p:xfrm>
        <a:graphic>
          <a:graphicData uri="http://schemas.openxmlformats.org/drawingml/2006/table">
            <a:tbl>
              <a:tblPr firstRow="1" bandRow="1">
                <a:tableStyleId>{5C22544A-7EE6-4342-B048-85BDC9FD1C3A}</a:tableStyleId>
              </a:tblPr>
              <a:tblGrid>
                <a:gridCol w="1830571">
                  <a:extLst>
                    <a:ext uri="{9D8B030D-6E8A-4147-A177-3AD203B41FA5}">
                      <a16:colId xmlns:a16="http://schemas.microsoft.com/office/drawing/2014/main" val="457302036"/>
                    </a:ext>
                  </a:extLst>
                </a:gridCol>
                <a:gridCol w="6056128">
                  <a:extLst>
                    <a:ext uri="{9D8B030D-6E8A-4147-A177-3AD203B41FA5}">
                      <a16:colId xmlns:a16="http://schemas.microsoft.com/office/drawing/2014/main" val="1958654524"/>
                    </a:ext>
                  </a:extLst>
                </a:gridCol>
              </a:tblGrid>
              <a:tr h="135823">
                <a:tc>
                  <a:txBody>
                    <a:bodyPr/>
                    <a:lstStyle/>
                    <a:p>
                      <a:r>
                        <a:rPr lang="en-GB" sz="600" dirty="0"/>
                        <a:t>Our Value</a:t>
                      </a:r>
                    </a:p>
                  </a:txBody>
                  <a:tcPr marL="34286" marR="34286" marT="17143" marB="17143"/>
                </a:tc>
                <a:tc>
                  <a:txBody>
                    <a:bodyPr/>
                    <a:lstStyle/>
                    <a:p>
                      <a:r>
                        <a:rPr lang="en-GB" sz="600" dirty="0"/>
                        <a:t>Readiness</a:t>
                      </a:r>
                    </a:p>
                  </a:txBody>
                  <a:tcPr marL="34286" marR="34286" marT="17143" marB="17143"/>
                </a:tc>
                <a:extLst>
                  <a:ext uri="{0D108BD9-81ED-4DB2-BD59-A6C34878D82A}">
                    <a16:rowId xmlns:a16="http://schemas.microsoft.com/office/drawing/2014/main" val="3607538075"/>
                  </a:ext>
                </a:extLst>
              </a:tr>
              <a:tr h="394000">
                <a:tc>
                  <a:txBody>
                    <a:bodyPr/>
                    <a:lstStyle/>
                    <a:p>
                      <a:pPr rtl="0" fontAlgn="base"/>
                      <a:r>
                        <a:rPr lang="en-US" sz="700" b="1" i="0" u="none" strike="noStrike" kern="1200" dirty="0">
                          <a:solidFill>
                            <a:schemeClr val="dk1"/>
                          </a:solidFill>
                          <a:effectLst/>
                          <a:latin typeface="+mn-lt"/>
                          <a:ea typeface="+mn-ea"/>
                          <a:cs typeface="+mn-cs"/>
                        </a:rPr>
                        <a:t>Our design blueprints &amp; our API interfaces</a:t>
                      </a:r>
                      <a:br>
                        <a:rPr lang="en-US" sz="700" dirty="0"/>
                      </a:b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Not </a:t>
                      </a:r>
                      <a:r>
                        <a:rPr lang="en-US" sz="700" b="0" i="1" u="none" strike="noStrike" kern="1200" dirty="0" err="1">
                          <a:solidFill>
                            <a:schemeClr val="dk1"/>
                          </a:solidFill>
                          <a:effectLst/>
                          <a:latin typeface="+mn-lt"/>
                          <a:ea typeface="+mn-ea"/>
                          <a:cs typeface="+mn-cs"/>
                        </a:rPr>
                        <a:t>centralised</a:t>
                      </a:r>
                      <a:r>
                        <a:rPr lang="en-US" sz="700" b="0" i="1" u="none" strike="noStrike" kern="1200" dirty="0">
                          <a:solidFill>
                            <a:schemeClr val="dk1"/>
                          </a:solidFill>
                          <a:effectLst/>
                          <a:latin typeface="+mn-lt"/>
                          <a:ea typeface="+mn-ea"/>
                          <a:cs typeface="+mn-cs"/>
                        </a:rPr>
                        <a:t> blueprint content &amp; hence not sufficiently complete to call it a blueprint for less technical audience</a:t>
                      </a:r>
                    </a:p>
                    <a:p>
                      <a:r>
                        <a:rPr lang="en-US" sz="700" b="0" i="1" u="none" strike="noStrike" kern="1200" dirty="0">
                          <a:solidFill>
                            <a:schemeClr val="dk1"/>
                          </a:solidFill>
                          <a:effectLst/>
                          <a:latin typeface="+mn-lt"/>
                          <a:ea typeface="+mn-ea"/>
                          <a:cs typeface="+mn-cs"/>
                        </a:rPr>
                        <a:t>Knowledge scattered across the community, hard to see how to piece it together, some old demos are now archived (only historical knowledge of use case potential, or knowledge in TIPs/ </a:t>
                      </a:r>
                      <a:r>
                        <a:rPr lang="en-US" sz="700" b="0" i="1" u="none" strike="noStrike" kern="1200" dirty="0" err="1">
                          <a:solidFill>
                            <a:schemeClr val="dk1"/>
                          </a:solidFill>
                          <a:effectLst/>
                          <a:latin typeface="+mn-lt"/>
                          <a:ea typeface="+mn-ea"/>
                          <a:cs typeface="+mn-cs"/>
                        </a:rPr>
                        <a:t>Mowali</a:t>
                      </a:r>
                      <a:r>
                        <a:rPr lang="en-US" sz="700" b="0" i="1" u="none" strike="noStrike" kern="1200" dirty="0">
                          <a:solidFill>
                            <a:schemeClr val="dk1"/>
                          </a:solidFill>
                          <a:effectLst/>
                          <a:latin typeface="+mn-lt"/>
                          <a:ea typeface="+mn-ea"/>
                          <a:cs typeface="+mn-cs"/>
                        </a:rPr>
                        <a:t>/ MIFOS/ Myanmar or other adopters of what they’re doing with it)</a:t>
                      </a:r>
                      <a:endParaRPr lang="en-GB" sz="700" dirty="0"/>
                    </a:p>
                  </a:txBody>
                  <a:tcPr marL="34286" marR="34286" marT="17143" marB="17143"/>
                </a:tc>
                <a:extLst>
                  <a:ext uri="{0D108BD9-81ED-4DB2-BD59-A6C34878D82A}">
                    <a16:rowId xmlns:a16="http://schemas.microsoft.com/office/drawing/2014/main" val="1587386505"/>
                  </a:ext>
                </a:extLst>
              </a:tr>
              <a:tr h="611921">
                <a:tc>
                  <a:txBody>
                    <a:bodyPr/>
                    <a:lstStyle/>
                    <a:p>
                      <a:r>
                        <a:rPr lang="en-US" sz="700" b="1" i="0" u="none" strike="noStrike" kern="1200" dirty="0">
                          <a:solidFill>
                            <a:schemeClr val="dk1"/>
                          </a:solidFill>
                          <a:effectLst/>
                          <a:latin typeface="+mn-lt"/>
                          <a:ea typeface="+mn-ea"/>
                          <a:cs typeface="+mn-cs"/>
                        </a:rPr>
                        <a:t>Our open source cost-effective ready-for-cloud or local deploy, scalable-when-you’re-ready hub software can get you to real money live systems in an accelerated manner</a:t>
                      </a: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lack of reference UX widely available using the APIs removes the ability to get started quickly</a:t>
                      </a:r>
                    </a:p>
                    <a:p>
                      <a:r>
                        <a:rPr lang="en-US" sz="700" b="0" i="1" u="none" strike="noStrike" kern="1200" dirty="0">
                          <a:solidFill>
                            <a:schemeClr val="dk1"/>
                          </a:solidFill>
                          <a:effectLst/>
                          <a:latin typeface="+mn-lt"/>
                          <a:ea typeface="+mn-ea"/>
                          <a:cs typeface="+mn-cs"/>
                        </a:rPr>
                        <a:t>We have looked at the cost at scale quite a bit in project work, but needs to be finalized/finished</a:t>
                      </a:r>
                    </a:p>
                    <a:p>
                      <a:r>
                        <a:rPr lang="en-US" sz="700" b="0" i="1" u="none" strike="noStrike" kern="1200" dirty="0">
                          <a:solidFill>
                            <a:schemeClr val="dk1"/>
                          </a:solidFill>
                          <a:effectLst/>
                          <a:latin typeface="+mn-lt"/>
                          <a:ea typeface="+mn-ea"/>
                          <a:cs typeface="+mn-cs"/>
                        </a:rPr>
                        <a:t>not so much information on the cost at little scale determined, or the cost to get started with the basics all in play.</a:t>
                      </a:r>
                    </a:p>
                    <a:p>
                      <a:pPr marL="0" marR="0" lvl="0" indent="0" algn="l" defTabSz="1828800" rtl="0" eaLnBrk="1" fontAlgn="auto" latinLnBrk="0" hangingPunct="1">
                        <a:lnSpc>
                          <a:spcPct val="100000"/>
                        </a:lnSpc>
                        <a:spcBef>
                          <a:spcPts val="0"/>
                        </a:spcBef>
                        <a:spcAft>
                          <a:spcPts val="0"/>
                        </a:spcAft>
                        <a:buClrTx/>
                        <a:buSzTx/>
                        <a:buFontTx/>
                        <a:buNone/>
                        <a:tabLst/>
                        <a:defRPr/>
                      </a:pPr>
                      <a:r>
                        <a:rPr lang="en-US" sz="700" b="0" i="1" u="none" strike="noStrike" kern="1200" dirty="0">
                          <a:solidFill>
                            <a:schemeClr val="dk1"/>
                          </a:solidFill>
                          <a:effectLst/>
                          <a:latin typeface="+mn-lt"/>
                          <a:ea typeface="+mn-ea"/>
                          <a:cs typeface="+mn-cs"/>
                        </a:rPr>
                        <a:t>How does the hub software need to change to be compatible to relevant existing plug-ins? Are we thinking about that? .</a:t>
                      </a:r>
                    </a:p>
                  </a:txBody>
                  <a:tcPr marL="34286" marR="34286" marT="17143" marB="17143"/>
                </a:tc>
                <a:extLst>
                  <a:ext uri="{0D108BD9-81ED-4DB2-BD59-A6C34878D82A}">
                    <a16:rowId xmlns:a16="http://schemas.microsoft.com/office/drawing/2014/main" val="1671508184"/>
                  </a:ext>
                </a:extLst>
              </a:tr>
              <a:tr h="719996">
                <a:tc>
                  <a:txBody>
                    <a:bodyPr/>
                    <a:lstStyle/>
                    <a:p>
                      <a:r>
                        <a:rPr lang="en-GB" sz="700" b="1" i="0" u="none" strike="noStrike" kern="1200">
                          <a:solidFill>
                            <a:schemeClr val="dk1"/>
                          </a:solidFill>
                          <a:effectLst/>
                          <a:latin typeface="+mn-lt"/>
                          <a:ea typeface="+mn-ea"/>
                          <a:cs typeface="+mn-cs"/>
                        </a:rPr>
                        <a:t>Our thought leadership</a:t>
                      </a: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We have published some scheme rule design material from Glenbrook - we don’t measure or advertise or refine it yet.  How might we increase our relevance here, or partnerships with others here, as a means to grow awareness/adoption ?</a:t>
                      </a:r>
                    </a:p>
                    <a:p>
                      <a:r>
                        <a:rPr lang="en-US" sz="700" b="0" i="1" u="none" strike="noStrike" kern="1200" dirty="0">
                          <a:solidFill>
                            <a:schemeClr val="dk1"/>
                          </a:solidFill>
                          <a:effectLst/>
                          <a:latin typeface="+mn-lt"/>
                          <a:ea typeface="+mn-ea"/>
                          <a:cs typeface="+mn-cs"/>
                        </a:rPr>
                        <a:t>Have we got potential to be a voice in the regulation-as-code / rules-as-code movement that helps us with adoption?</a:t>
                      </a:r>
                    </a:p>
                    <a:p>
                      <a:r>
                        <a:rPr lang="en-US" sz="700" b="0" i="1" u="none" strike="noStrike" kern="1200" dirty="0">
                          <a:solidFill>
                            <a:schemeClr val="dk1"/>
                          </a:solidFill>
                          <a:effectLst/>
                          <a:latin typeface="+mn-lt"/>
                          <a:ea typeface="+mn-ea"/>
                          <a:cs typeface="+mn-cs"/>
                        </a:rPr>
                        <a:t>We haven’t published our design principles</a:t>
                      </a:r>
                    </a:p>
                    <a:p>
                      <a:r>
                        <a:rPr lang="en-US" sz="700" b="0" i="1" u="none" strike="noStrike" kern="1200" dirty="0">
                          <a:solidFill>
                            <a:schemeClr val="dk1"/>
                          </a:solidFill>
                          <a:effectLst/>
                          <a:latin typeface="+mn-lt"/>
                          <a:ea typeface="+mn-ea"/>
                          <a:cs typeface="+mn-cs"/>
                        </a:rPr>
                        <a:t>We don’t publish our FRMS material (but also don’t have a way for good actors to know it exists.)</a:t>
                      </a:r>
                    </a:p>
                    <a:p>
                      <a:r>
                        <a:rPr lang="en-US" sz="700" b="0" i="1" u="none" strike="noStrike" kern="1200" dirty="0">
                          <a:solidFill>
                            <a:schemeClr val="dk1"/>
                          </a:solidFill>
                          <a:effectLst/>
                          <a:latin typeface="+mn-lt"/>
                          <a:ea typeface="+mn-ea"/>
                          <a:cs typeface="+mn-cs"/>
                        </a:rPr>
                        <a:t>We don’t have example UX at OSS level around best practice biz processes at hub.</a:t>
                      </a:r>
                      <a:endParaRPr lang="en-GB" sz="700" dirty="0"/>
                    </a:p>
                  </a:txBody>
                  <a:tcPr marL="34286" marR="34286" marT="17143" marB="17143"/>
                </a:tc>
                <a:extLst>
                  <a:ext uri="{0D108BD9-81ED-4DB2-BD59-A6C34878D82A}">
                    <a16:rowId xmlns:a16="http://schemas.microsoft.com/office/drawing/2014/main" val="637004743"/>
                  </a:ext>
                </a:extLst>
              </a:tr>
              <a:tr h="605711">
                <a:tc>
                  <a:txBody>
                    <a:bodyPr/>
                    <a:lstStyle/>
                    <a:p>
                      <a:r>
                        <a:rPr lang="en-US" sz="700" b="1" i="0" u="none" strike="noStrike" kern="1200" dirty="0">
                          <a:solidFill>
                            <a:schemeClr val="dk1"/>
                          </a:solidFill>
                          <a:effectLst/>
                          <a:latin typeface="+mn-lt"/>
                          <a:ea typeface="+mn-ea"/>
                          <a:cs typeface="+mn-cs"/>
                        </a:rPr>
                        <a:t>Our ability to be a demonstrator kit for change in RFP approach from traditional routes, due to our open source starting point</a:t>
                      </a: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Not established at all centrally under the Mojaloop brand. </a:t>
                      </a:r>
                    </a:p>
                    <a:p>
                      <a:r>
                        <a:rPr lang="en-US" sz="700" b="0" i="1" u="none" strike="noStrike" kern="1200" dirty="0">
                          <a:solidFill>
                            <a:schemeClr val="dk1"/>
                          </a:solidFill>
                          <a:effectLst/>
                          <a:latin typeface="+mn-lt"/>
                          <a:ea typeface="+mn-ea"/>
                          <a:cs typeface="+mn-cs"/>
                        </a:rPr>
                        <a:t>All interested parties in our blueprints must work with a technology company in the community, which makes it hard for conversations to be sufficiently neutral earlier in the pre-sales cycle today.</a:t>
                      </a:r>
                    </a:p>
                    <a:p>
                      <a:r>
                        <a:rPr lang="en-US" sz="700" b="0" i="1" u="none" strike="noStrike" kern="1200" dirty="0">
                          <a:solidFill>
                            <a:schemeClr val="dk1"/>
                          </a:solidFill>
                          <a:effectLst/>
                          <a:latin typeface="+mn-lt"/>
                          <a:ea typeface="+mn-ea"/>
                          <a:cs typeface="+mn-cs"/>
                        </a:rPr>
                        <a:t>We need to work (via a partner program) at having good answers to the vendor lock-in challenge – to be able to truly differentiate</a:t>
                      </a:r>
                      <a:endParaRPr lang="en-GB" sz="700" dirty="0"/>
                    </a:p>
                  </a:txBody>
                  <a:tcPr marL="34286" marR="34286" marT="17143" marB="17143"/>
                </a:tc>
                <a:extLst>
                  <a:ext uri="{0D108BD9-81ED-4DB2-BD59-A6C34878D82A}">
                    <a16:rowId xmlns:a16="http://schemas.microsoft.com/office/drawing/2014/main" val="2882298839"/>
                  </a:ext>
                </a:extLst>
              </a:tr>
              <a:tr h="605711">
                <a:tc>
                  <a:txBody>
                    <a:bodyPr/>
                    <a:lstStyle/>
                    <a:p>
                      <a:r>
                        <a:rPr lang="en-US" sz="700" b="1" i="0" u="none" strike="noStrike" kern="1200" dirty="0">
                          <a:solidFill>
                            <a:schemeClr val="dk1"/>
                          </a:solidFill>
                          <a:effectLst/>
                          <a:latin typeface="+mn-lt"/>
                          <a:ea typeface="+mn-ea"/>
                          <a:cs typeface="+mn-cs"/>
                        </a:rPr>
                        <a:t>Our ability to be a neutral POC/Sandbox in your own cloud tenant very simply</a:t>
                      </a:r>
                      <a:endParaRPr lang="en-GB" sz="700" dirty="0"/>
                    </a:p>
                  </a:txBody>
                  <a:tcPr marL="34286" marR="34286" marT="17143" marB="17143"/>
                </a:tc>
                <a:tc>
                  <a:txBody>
                    <a:bodyPr/>
                    <a:lstStyle/>
                    <a:p>
                      <a:pPr rtl="0" fontAlgn="base"/>
                      <a:r>
                        <a:rPr lang="en-US" sz="700" b="0" i="1" u="none" strike="noStrike" kern="1200" dirty="0">
                          <a:solidFill>
                            <a:schemeClr val="dk1"/>
                          </a:solidFill>
                          <a:effectLst/>
                          <a:latin typeface="+mn-lt"/>
                          <a:ea typeface="+mn-ea"/>
                          <a:cs typeface="+mn-cs"/>
                        </a:rPr>
                        <a:t>The interface is API centric, so experimentation only possible if you are a technology player</a:t>
                      </a:r>
                    </a:p>
                    <a:p>
                      <a:pPr rtl="0" fontAlgn="base"/>
                      <a:r>
                        <a:rPr lang="en-US" sz="700" b="0" i="1" u="none" strike="noStrike" kern="1200" dirty="0">
                          <a:solidFill>
                            <a:schemeClr val="dk1"/>
                          </a:solidFill>
                          <a:effectLst/>
                          <a:latin typeface="+mn-lt"/>
                          <a:ea typeface="+mn-ea"/>
                          <a:cs typeface="+mn-cs"/>
                        </a:rPr>
                        <a:t>Its possible to imagine a set of vendors in the community that could create a </a:t>
                      </a:r>
                      <a:r>
                        <a:rPr lang="en-US" sz="700" b="0" i="1" u="none" strike="noStrike" kern="1200" dirty="0" err="1">
                          <a:solidFill>
                            <a:schemeClr val="dk1"/>
                          </a:solidFill>
                          <a:effectLst/>
                          <a:latin typeface="+mn-lt"/>
                          <a:ea typeface="+mn-ea"/>
                          <a:cs typeface="+mn-cs"/>
                        </a:rPr>
                        <a:t>standardised</a:t>
                      </a:r>
                      <a:r>
                        <a:rPr lang="en-US" sz="700" b="0" i="1" u="none" strike="noStrike" kern="1200" dirty="0">
                          <a:solidFill>
                            <a:schemeClr val="dk1"/>
                          </a:solidFill>
                          <a:effectLst/>
                          <a:latin typeface="+mn-lt"/>
                          <a:ea typeface="+mn-ea"/>
                          <a:cs typeface="+mn-cs"/>
                        </a:rPr>
                        <a:t> offer to potential adopters, to get this delivered to a basic level, affordably</a:t>
                      </a:r>
                    </a:p>
                    <a:p>
                      <a:pPr rtl="0" fontAlgn="base"/>
                      <a:r>
                        <a:rPr lang="en-US" sz="700" b="0" i="1" u="none" strike="noStrike" kern="1200" dirty="0">
                          <a:solidFill>
                            <a:schemeClr val="dk1"/>
                          </a:solidFill>
                          <a:effectLst/>
                          <a:latin typeface="+mn-lt"/>
                          <a:ea typeface="+mn-ea"/>
                          <a:cs typeface="+mn-cs"/>
                        </a:rPr>
                        <a:t>However it does still very much require a technology team, so if a consortium didn’t have their own technologists they would need a procurement process</a:t>
                      </a:r>
                    </a:p>
                  </a:txBody>
                  <a:tcPr marL="34286" marR="34286" marT="17143" marB="17143"/>
                </a:tc>
                <a:extLst>
                  <a:ext uri="{0D108BD9-81ED-4DB2-BD59-A6C34878D82A}">
                    <a16:rowId xmlns:a16="http://schemas.microsoft.com/office/drawing/2014/main" val="2020819529"/>
                  </a:ext>
                </a:extLst>
              </a:tr>
              <a:tr h="491426">
                <a:tc>
                  <a:txBody>
                    <a:bodyPr/>
                    <a:lstStyle/>
                    <a:p>
                      <a:r>
                        <a:rPr lang="en-US" sz="700" b="1" i="0" u="none" strike="noStrike" kern="1200" dirty="0">
                          <a:solidFill>
                            <a:schemeClr val="dk1"/>
                          </a:solidFill>
                          <a:effectLst/>
                          <a:latin typeface="+mn-lt"/>
                          <a:ea typeface="+mn-ea"/>
                          <a:cs typeface="+mn-cs"/>
                        </a:rPr>
                        <a:t>Our tools that help consortiums to get started quickly</a:t>
                      </a: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We have put a lot of work into this in last year (Connection Manager, Payment Manager, TTK, plus tools at MIFOS</a:t>
                      </a:r>
                    </a:p>
                    <a:p>
                      <a:r>
                        <a:rPr lang="en-US" sz="700" b="0" i="1" u="none" strike="noStrike" kern="1200" dirty="0">
                          <a:solidFill>
                            <a:schemeClr val="dk1"/>
                          </a:solidFill>
                          <a:effectLst/>
                          <a:latin typeface="+mn-lt"/>
                          <a:ea typeface="+mn-ea"/>
                          <a:cs typeface="+mn-cs"/>
                        </a:rPr>
                        <a:t>We should have </a:t>
                      </a:r>
                      <a:r>
                        <a:rPr lang="en-US" sz="700" b="0" i="1" u="none" strike="noStrike" kern="1200" dirty="0" err="1">
                          <a:solidFill>
                            <a:schemeClr val="dk1"/>
                          </a:solidFill>
                          <a:effectLst/>
                          <a:latin typeface="+mn-lt"/>
                          <a:ea typeface="+mn-ea"/>
                          <a:cs typeface="+mn-cs"/>
                        </a:rPr>
                        <a:t>standardised</a:t>
                      </a:r>
                      <a:r>
                        <a:rPr lang="en-US" sz="700" b="0" i="1" u="none" strike="noStrike" kern="1200" dirty="0">
                          <a:solidFill>
                            <a:schemeClr val="dk1"/>
                          </a:solidFill>
                          <a:effectLst/>
                          <a:latin typeface="+mn-lt"/>
                          <a:ea typeface="+mn-ea"/>
                          <a:cs typeface="+mn-cs"/>
                        </a:rPr>
                        <a:t> offers from the community about how they might support closed user group pilot consortiums.</a:t>
                      </a:r>
                    </a:p>
                    <a:p>
                      <a:r>
                        <a:rPr lang="en-US" sz="700" b="0" i="1" u="none" strike="noStrike" kern="1200" dirty="0">
                          <a:solidFill>
                            <a:schemeClr val="dk1"/>
                          </a:solidFill>
                          <a:effectLst/>
                          <a:latin typeface="+mn-lt"/>
                          <a:ea typeface="+mn-ea"/>
                          <a:cs typeface="+mn-cs"/>
                        </a:rPr>
                        <a:t>We could do more to simplify the products we have in this space and talk about them the right way.  </a:t>
                      </a:r>
                    </a:p>
                    <a:p>
                      <a:pPr marL="0" marR="0" lvl="0" indent="0" algn="l" defTabSz="1828800" rtl="0" eaLnBrk="1" fontAlgn="auto" latinLnBrk="0" hangingPunct="1">
                        <a:lnSpc>
                          <a:spcPct val="100000"/>
                        </a:lnSpc>
                        <a:spcBef>
                          <a:spcPts val="0"/>
                        </a:spcBef>
                        <a:spcAft>
                          <a:spcPts val="0"/>
                        </a:spcAft>
                        <a:buClrTx/>
                        <a:buSzTx/>
                        <a:buFontTx/>
                        <a:buNone/>
                        <a:tabLst/>
                        <a:defRPr/>
                      </a:pPr>
                      <a:r>
                        <a:rPr lang="en-US" sz="700" b="0" i="1" u="none" strike="noStrike" kern="1200" dirty="0">
                          <a:solidFill>
                            <a:schemeClr val="dk1"/>
                          </a:solidFill>
                          <a:effectLst/>
                          <a:latin typeface="+mn-lt"/>
                          <a:ea typeface="+mn-ea"/>
                          <a:cs typeface="+mn-cs"/>
                        </a:rPr>
                        <a:t>How might we start to talk about a compatible set of plug-in solutions more?</a:t>
                      </a:r>
                    </a:p>
                  </a:txBody>
                  <a:tcPr marL="34286" marR="34286" marT="17143" marB="17143"/>
                </a:tc>
                <a:extLst>
                  <a:ext uri="{0D108BD9-81ED-4DB2-BD59-A6C34878D82A}">
                    <a16:rowId xmlns:a16="http://schemas.microsoft.com/office/drawing/2014/main" val="3839758082"/>
                  </a:ext>
                </a:extLst>
              </a:tr>
              <a:tr h="262856">
                <a:tc>
                  <a:txBody>
                    <a:bodyPr/>
                    <a:lstStyle/>
                    <a:p>
                      <a:r>
                        <a:rPr lang="en-US" sz="700" b="1" i="0" u="none" strike="noStrike" kern="1200" dirty="0">
                          <a:solidFill>
                            <a:schemeClr val="dk1"/>
                          </a:solidFill>
                          <a:effectLst/>
                          <a:latin typeface="+mn-lt"/>
                          <a:ea typeface="+mn-ea"/>
                          <a:cs typeface="+mn-cs"/>
                        </a:rPr>
                        <a:t>Our marketplace of supply slide companies</a:t>
                      </a:r>
                      <a:endParaRPr lang="en-GB" sz="700" dirty="0"/>
                    </a:p>
                  </a:txBody>
                  <a:tcPr marL="34286" marR="34286" marT="17143" marB="17143"/>
                </a:tc>
                <a:tc>
                  <a:txBody>
                    <a:bodyPr/>
                    <a:lstStyle/>
                    <a:p>
                      <a:r>
                        <a:rPr lang="en-US" sz="700" b="0" i="1" u="none" strike="noStrike" kern="1200" dirty="0">
                          <a:solidFill>
                            <a:schemeClr val="dk1"/>
                          </a:solidFill>
                          <a:effectLst/>
                          <a:latin typeface="+mn-lt"/>
                          <a:ea typeface="+mn-ea"/>
                          <a:cs typeface="+mn-cs"/>
                        </a:rPr>
                        <a:t>We don’t yet talk about this as a marketplace / partner program – a level of supply/demand thinking to kickstart it.</a:t>
                      </a:r>
                    </a:p>
                    <a:p>
                      <a:r>
                        <a:rPr lang="en-US" sz="700" b="0" i="1" u="none" strike="noStrike" kern="1200" dirty="0">
                          <a:solidFill>
                            <a:schemeClr val="dk1"/>
                          </a:solidFill>
                          <a:effectLst/>
                          <a:latin typeface="+mn-lt"/>
                          <a:ea typeface="+mn-ea"/>
                          <a:cs typeface="+mn-cs"/>
                        </a:rPr>
                        <a:t>We have our training program</a:t>
                      </a:r>
                      <a:endParaRPr lang="en-GB" sz="700" dirty="0"/>
                    </a:p>
                  </a:txBody>
                  <a:tcPr marL="34286" marR="34286" marT="17143" marB="17143"/>
                </a:tc>
                <a:extLst>
                  <a:ext uri="{0D108BD9-81ED-4DB2-BD59-A6C34878D82A}">
                    <a16:rowId xmlns:a16="http://schemas.microsoft.com/office/drawing/2014/main" val="1985270720"/>
                  </a:ext>
                </a:extLst>
              </a:tr>
              <a:tr h="349593">
                <a:tc>
                  <a:txBody>
                    <a:bodyPr/>
                    <a:lstStyle/>
                    <a:p>
                      <a:pPr marL="0" marR="0" lvl="0" indent="0" algn="l" defTabSz="1828800" rtl="0" eaLnBrk="1" fontAlgn="auto" latinLnBrk="0" hangingPunct="1">
                        <a:lnSpc>
                          <a:spcPct val="100000"/>
                        </a:lnSpc>
                        <a:spcBef>
                          <a:spcPts val="0"/>
                        </a:spcBef>
                        <a:spcAft>
                          <a:spcPts val="0"/>
                        </a:spcAft>
                        <a:buClrTx/>
                        <a:buSzTx/>
                        <a:buFontTx/>
                        <a:buNone/>
                        <a:tabLst/>
                        <a:defRPr/>
                      </a:pPr>
                      <a:r>
                        <a:rPr lang="en-US" sz="700" b="1" i="0" u="none" strike="noStrike" kern="1200" dirty="0">
                          <a:solidFill>
                            <a:schemeClr val="dk1"/>
                          </a:solidFill>
                          <a:effectLst/>
                          <a:latin typeface="+mn-lt"/>
                          <a:ea typeface="+mn-ea"/>
                          <a:cs typeface="+mn-cs"/>
                        </a:rPr>
                        <a:t>Our continuing collaborative open R&amp;D</a:t>
                      </a:r>
                      <a:endParaRPr lang="en-US" sz="700" b="0" i="0" u="none" strike="noStrike" kern="1200" dirty="0">
                        <a:solidFill>
                          <a:schemeClr val="dk1"/>
                        </a:solidFill>
                        <a:effectLst/>
                        <a:latin typeface="+mn-lt"/>
                        <a:ea typeface="+mn-ea"/>
                        <a:cs typeface="+mn-cs"/>
                      </a:endParaRPr>
                    </a:p>
                  </a:txBody>
                  <a:tcPr marL="34286" marR="34286" marT="17143" marB="17143"/>
                </a:tc>
                <a:tc>
                  <a:txBody>
                    <a:bodyPr/>
                    <a:lstStyle/>
                    <a:p>
                      <a:pPr marL="0" marR="0" lvl="0" indent="0" algn="l" defTabSz="1828800" rtl="0" eaLnBrk="1" fontAlgn="auto" latinLnBrk="0" hangingPunct="1">
                        <a:lnSpc>
                          <a:spcPct val="100000"/>
                        </a:lnSpc>
                        <a:spcBef>
                          <a:spcPts val="0"/>
                        </a:spcBef>
                        <a:spcAft>
                          <a:spcPts val="0"/>
                        </a:spcAft>
                        <a:buClrTx/>
                        <a:buSzTx/>
                        <a:buFontTx/>
                        <a:buNone/>
                        <a:tabLst/>
                        <a:defRPr/>
                      </a:pPr>
                      <a:r>
                        <a:rPr lang="en-US" sz="700" b="0" i="1" u="none" strike="noStrike" kern="1200" dirty="0">
                          <a:solidFill>
                            <a:schemeClr val="dk1"/>
                          </a:solidFill>
                          <a:effectLst/>
                          <a:latin typeface="+mn-lt"/>
                          <a:ea typeface="+mn-ea"/>
                          <a:cs typeface="+mn-cs"/>
                        </a:rPr>
                        <a:t>Well underway, however its not yet organic growth (requires funded development)  - lack of “skin in the game” players in the community?</a:t>
                      </a:r>
                      <a:endParaRPr lang="en-GB" sz="700" dirty="0"/>
                    </a:p>
                  </a:txBody>
                  <a:tcPr marL="34286" marR="34286" marT="17143" marB="17143"/>
                </a:tc>
                <a:extLst>
                  <a:ext uri="{0D108BD9-81ED-4DB2-BD59-A6C34878D82A}">
                    <a16:rowId xmlns:a16="http://schemas.microsoft.com/office/drawing/2014/main" val="427479792"/>
                  </a:ext>
                </a:extLst>
              </a:tr>
            </a:tbl>
          </a:graphicData>
        </a:graphic>
      </p:graphicFrame>
      <p:sp>
        <p:nvSpPr>
          <p:cNvPr id="4" name="Slide Number Placeholder 3">
            <a:extLst>
              <a:ext uri="{FF2B5EF4-FFF2-40B4-BE49-F238E27FC236}">
                <a16:creationId xmlns:a16="http://schemas.microsoft.com/office/drawing/2014/main" id="{F9C374C6-B14B-42E3-B5C6-D594BCD309EE}"/>
              </a:ext>
            </a:extLst>
          </p:cNvPr>
          <p:cNvSpPr>
            <a:spLocks noGrp="1"/>
          </p:cNvSpPr>
          <p:nvPr>
            <p:ph type="sldNum" sz="quarter" idx="12"/>
          </p:nvPr>
        </p:nvSpPr>
        <p:spPr/>
        <p:txBody>
          <a:bodyPr/>
          <a:lstStyle/>
          <a:p>
            <a:pPr defTabSz="171450"/>
            <a:fld id="{20AF9D7A-5BEE-9245-944A-197F51D542D9}" type="slidenum">
              <a:rPr lang="en-US">
                <a:latin typeface="Arial" panose="020B0604020202020204"/>
              </a:rPr>
              <a:pPr defTabSz="171450"/>
              <a:t>4</a:t>
            </a:fld>
            <a:endParaRPr lang="en-US" dirty="0">
              <a:latin typeface="Arial" panose="020B0604020202020204"/>
            </a:endParaRPr>
          </a:p>
        </p:txBody>
      </p:sp>
      <p:sp>
        <p:nvSpPr>
          <p:cNvPr id="7" name="TextBox 6">
            <a:extLst>
              <a:ext uri="{FF2B5EF4-FFF2-40B4-BE49-F238E27FC236}">
                <a16:creationId xmlns:a16="http://schemas.microsoft.com/office/drawing/2014/main" id="{6D4CD89E-FA9E-49E9-A35D-61C546743680}"/>
              </a:ext>
            </a:extLst>
          </p:cNvPr>
          <p:cNvSpPr txBox="1"/>
          <p:nvPr/>
        </p:nvSpPr>
        <p:spPr>
          <a:xfrm>
            <a:off x="395536" y="530300"/>
            <a:ext cx="7886699" cy="415498"/>
          </a:xfrm>
          <a:prstGeom prst="rect">
            <a:avLst/>
          </a:prstGeom>
          <a:noFill/>
        </p:spPr>
        <p:txBody>
          <a:bodyPr wrap="square">
            <a:spAutoFit/>
          </a:bodyPr>
          <a:lstStyle/>
          <a:p>
            <a:pPr defTabSz="171450"/>
            <a:r>
              <a:rPr lang="en-US" sz="1050" dirty="0">
                <a:solidFill>
                  <a:srgbClr val="000000"/>
                </a:solidFill>
                <a:latin typeface="Arial" panose="020B0604020202020204" pitchFamily="34" charset="0"/>
              </a:rPr>
              <a:t>There are 8 elements to our product offering, because we </a:t>
            </a:r>
            <a:r>
              <a:rPr lang="en-US" sz="1050" dirty="0" err="1">
                <a:solidFill>
                  <a:srgbClr val="000000"/>
                </a:solidFill>
                <a:latin typeface="Arial" panose="020B0604020202020204" pitchFamily="34" charset="0"/>
              </a:rPr>
              <a:t>recognise</a:t>
            </a:r>
            <a:r>
              <a:rPr lang="en-US" sz="1050" dirty="0">
                <a:solidFill>
                  <a:srgbClr val="000000"/>
                </a:solidFill>
                <a:latin typeface="Arial" panose="020B0604020202020204" pitchFamily="34" charset="0"/>
              </a:rPr>
              <a:t> </a:t>
            </a:r>
            <a:r>
              <a:rPr lang="en-US" sz="1050" b="1" dirty="0">
                <a:solidFill>
                  <a:srgbClr val="000000"/>
                </a:solidFill>
                <a:latin typeface="Arial" panose="020B0604020202020204" pitchFamily="34" charset="0"/>
              </a:rPr>
              <a:t>simply putting software on </a:t>
            </a:r>
            <a:r>
              <a:rPr lang="en-US" sz="1050" b="1" dirty="0" err="1">
                <a:solidFill>
                  <a:srgbClr val="000000"/>
                </a:solidFill>
                <a:latin typeface="Arial" panose="020B0604020202020204" pitchFamily="34" charset="0"/>
              </a:rPr>
              <a:t>github</a:t>
            </a:r>
            <a:r>
              <a:rPr lang="en-US" sz="1050" b="1" dirty="0">
                <a:solidFill>
                  <a:srgbClr val="000000"/>
                </a:solidFill>
                <a:latin typeface="Arial" panose="020B0604020202020204" pitchFamily="34" charset="0"/>
              </a:rPr>
              <a:t> is not a solution that creates last mile impact &amp; will not create our ultimate vision of financial inclusion via deployments.</a:t>
            </a:r>
            <a:endParaRPr lang="en-GB" sz="1050" dirty="0">
              <a:solidFill>
                <a:srgbClr val="000000"/>
              </a:solidFill>
              <a:latin typeface="Arial" panose="020B0604020202020204"/>
            </a:endParaRPr>
          </a:p>
        </p:txBody>
      </p:sp>
    </p:spTree>
    <p:extLst>
      <p:ext uri="{BB962C8B-B14F-4D97-AF65-F5344CB8AC3E}">
        <p14:creationId xmlns:p14="http://schemas.microsoft.com/office/powerpoint/2010/main" val="6413100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83545C6-0F6C-4FED-B9CA-64254B64BDC8}"/>
              </a:ext>
            </a:extLst>
          </p:cNvPr>
          <p:cNvSpPr>
            <a:spLocks noGrp="1"/>
          </p:cNvSpPr>
          <p:nvPr>
            <p:ph type="title"/>
          </p:nvPr>
        </p:nvSpPr>
        <p:spPr>
          <a:xfrm>
            <a:off x="628650" y="311609"/>
            <a:ext cx="7886700" cy="595692"/>
          </a:xfrm>
        </p:spPr>
        <p:txBody>
          <a:bodyPr/>
          <a:lstStyle/>
          <a:p>
            <a:r>
              <a:rPr lang="en-GB" dirty="0"/>
              <a:t>2021 will be the year of…</a:t>
            </a:r>
          </a:p>
        </p:txBody>
      </p:sp>
      <p:sp>
        <p:nvSpPr>
          <p:cNvPr id="5" name="Content Placeholder 4">
            <a:extLst>
              <a:ext uri="{FF2B5EF4-FFF2-40B4-BE49-F238E27FC236}">
                <a16:creationId xmlns:a16="http://schemas.microsoft.com/office/drawing/2014/main" id="{91837AC2-F953-4B03-8A83-1E21750B3078}"/>
              </a:ext>
            </a:extLst>
          </p:cNvPr>
          <p:cNvSpPr>
            <a:spLocks noGrp="1"/>
          </p:cNvSpPr>
          <p:nvPr>
            <p:ph idx="1"/>
          </p:nvPr>
        </p:nvSpPr>
        <p:spPr>
          <a:xfrm>
            <a:off x="669187" y="1250100"/>
            <a:ext cx="3161019" cy="914343"/>
          </a:xfrm>
        </p:spPr>
        <p:txBody>
          <a:bodyPr>
            <a:normAutofit/>
          </a:bodyPr>
          <a:lstStyle/>
          <a:p>
            <a:pPr marL="0" indent="0">
              <a:buNone/>
            </a:pPr>
            <a:r>
              <a:rPr lang="en-GB" sz="2700" dirty="0"/>
              <a:t>Removing Friction to get started</a:t>
            </a:r>
          </a:p>
        </p:txBody>
      </p:sp>
      <p:sp>
        <p:nvSpPr>
          <p:cNvPr id="6" name="Content Placeholder 4">
            <a:extLst>
              <a:ext uri="{FF2B5EF4-FFF2-40B4-BE49-F238E27FC236}">
                <a16:creationId xmlns:a16="http://schemas.microsoft.com/office/drawing/2014/main" id="{92555B34-8733-4816-A94A-F623C46BC0E0}"/>
              </a:ext>
            </a:extLst>
          </p:cNvPr>
          <p:cNvSpPr txBox="1">
            <a:spLocks/>
          </p:cNvSpPr>
          <p:nvPr/>
        </p:nvSpPr>
        <p:spPr>
          <a:xfrm>
            <a:off x="540195" y="2571750"/>
            <a:ext cx="3249475" cy="1904756"/>
          </a:xfrm>
          <a:prstGeom prst="rect">
            <a:avLst/>
          </a:prstGeom>
        </p:spPr>
        <p:txBody>
          <a:bodyPr vert="horz" lIns="68571" tIns="34286" rIns="68571" bIns="34286" rtlCol="0">
            <a:normAutofit lnSpcReduction="10000"/>
          </a:bodyPr>
          <a:lst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700" dirty="0"/>
              <a:t>Understanding and Resolving Gaps </a:t>
            </a:r>
            <a:r>
              <a:rPr lang="en-GB" sz="2700" dirty="0">
                <a:solidFill>
                  <a:srgbClr val="FF0000"/>
                </a:solidFill>
              </a:rPr>
              <a:t>through the eyes of Adopters </a:t>
            </a:r>
            <a:r>
              <a:rPr lang="en-GB" sz="2700" dirty="0"/>
              <a:t>to enhance traction</a:t>
            </a:r>
          </a:p>
        </p:txBody>
      </p:sp>
      <p:sp>
        <p:nvSpPr>
          <p:cNvPr id="7" name="Content Placeholder 4">
            <a:extLst>
              <a:ext uri="{FF2B5EF4-FFF2-40B4-BE49-F238E27FC236}">
                <a16:creationId xmlns:a16="http://schemas.microsoft.com/office/drawing/2014/main" id="{F7DE1E1D-A783-4C50-8522-63542A0CE85F}"/>
              </a:ext>
            </a:extLst>
          </p:cNvPr>
          <p:cNvSpPr txBox="1">
            <a:spLocks/>
          </p:cNvSpPr>
          <p:nvPr/>
        </p:nvSpPr>
        <p:spPr>
          <a:xfrm>
            <a:off x="5580112" y="2866303"/>
            <a:ext cx="3182684" cy="1904756"/>
          </a:xfrm>
          <a:prstGeom prst="rect">
            <a:avLst/>
          </a:prstGeom>
        </p:spPr>
        <p:txBody>
          <a:bodyPr vert="horz" lIns="68571" tIns="34286" rIns="68571" bIns="34286" rtlCol="0">
            <a:normAutofit/>
          </a:bodyPr>
          <a:lst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250" dirty="0">
                <a:solidFill>
                  <a:srgbClr val="FF0000"/>
                </a:solidFill>
              </a:rPr>
              <a:t>Confidence in our claim of Trustworthy, Quality &amp; Credible</a:t>
            </a:r>
          </a:p>
        </p:txBody>
      </p:sp>
      <p:sp>
        <p:nvSpPr>
          <p:cNvPr id="9" name="Content Placeholder 4">
            <a:extLst>
              <a:ext uri="{FF2B5EF4-FFF2-40B4-BE49-F238E27FC236}">
                <a16:creationId xmlns:a16="http://schemas.microsoft.com/office/drawing/2014/main" id="{F9D1F12C-F9A0-4F4C-8CE1-1B7F7D9FA78F}"/>
              </a:ext>
            </a:extLst>
          </p:cNvPr>
          <p:cNvSpPr txBox="1">
            <a:spLocks/>
          </p:cNvSpPr>
          <p:nvPr/>
        </p:nvSpPr>
        <p:spPr>
          <a:xfrm>
            <a:off x="4328123" y="1419622"/>
            <a:ext cx="4056102" cy="1737670"/>
          </a:xfrm>
          <a:prstGeom prst="rect">
            <a:avLst/>
          </a:prstGeom>
        </p:spPr>
        <p:txBody>
          <a:bodyPr vert="horz" lIns="68571" tIns="34286" rIns="68571" bIns="34286" rtlCol="0">
            <a:normAutofit/>
          </a:bodyPr>
          <a:lstStyle>
            <a:lvl1pPr marL="228554" indent="-228554" algn="l" defTabSz="914217" rtl="0" eaLnBrk="1" latinLnBrk="0" hangingPunct="1">
              <a:lnSpc>
                <a:spcPct val="90000"/>
              </a:lnSpc>
              <a:spcBef>
                <a:spcPts val="1000"/>
              </a:spcBef>
              <a:buFont typeface="Arial" panose="020B0604020202020204" pitchFamily="34" charset="0"/>
              <a:buChar char="•"/>
              <a:defRPr sz="2799" kern="1200">
                <a:solidFill>
                  <a:schemeClr val="tx1"/>
                </a:solidFill>
                <a:latin typeface="+mn-lt"/>
                <a:ea typeface="+mn-ea"/>
                <a:cs typeface="+mn-cs"/>
              </a:defRPr>
            </a:lvl1pPr>
            <a:lvl2pPr marL="685663" indent="-228554" algn="l" defTabSz="91421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771" indent="-228554" algn="l" defTabSz="91421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880"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6989"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097"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206"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314"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423" indent="-228554" algn="l" defTabSz="91421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2400" dirty="0"/>
              <a:t>Cost Reduction</a:t>
            </a:r>
          </a:p>
        </p:txBody>
      </p:sp>
      <p:sp>
        <p:nvSpPr>
          <p:cNvPr id="10" name="TextBox 9">
            <a:extLst>
              <a:ext uri="{FF2B5EF4-FFF2-40B4-BE49-F238E27FC236}">
                <a16:creationId xmlns:a16="http://schemas.microsoft.com/office/drawing/2014/main" id="{5F905597-6482-4E05-9D43-C13A8FED747E}"/>
              </a:ext>
            </a:extLst>
          </p:cNvPr>
          <p:cNvSpPr txBox="1"/>
          <p:nvPr/>
        </p:nvSpPr>
        <p:spPr>
          <a:xfrm>
            <a:off x="5698048" y="3767271"/>
            <a:ext cx="2817302" cy="323165"/>
          </a:xfrm>
          <a:prstGeom prst="rect">
            <a:avLst/>
          </a:prstGeom>
          <a:noFill/>
        </p:spPr>
        <p:txBody>
          <a:bodyPr wrap="square">
            <a:spAutoFit/>
          </a:bodyPr>
          <a:lstStyle/>
          <a:p>
            <a:pPr algn="ctr"/>
            <a:r>
              <a:rPr lang="en-GB" sz="1500" b="1" i="1" dirty="0"/>
              <a:t>“Ready for Production”</a:t>
            </a:r>
          </a:p>
        </p:txBody>
      </p:sp>
      <p:sp>
        <p:nvSpPr>
          <p:cNvPr id="2" name="TextBox 1">
            <a:extLst>
              <a:ext uri="{FF2B5EF4-FFF2-40B4-BE49-F238E27FC236}">
                <a16:creationId xmlns:a16="http://schemas.microsoft.com/office/drawing/2014/main" id="{A7EFDB48-51F4-4CBE-A2BA-9460B610DA18}"/>
              </a:ext>
            </a:extLst>
          </p:cNvPr>
          <p:cNvSpPr txBox="1"/>
          <p:nvPr/>
        </p:nvSpPr>
        <p:spPr>
          <a:xfrm>
            <a:off x="7491951" y="1060941"/>
            <a:ext cx="108156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Traction risk</a:t>
            </a:r>
          </a:p>
        </p:txBody>
      </p:sp>
      <p:sp>
        <p:nvSpPr>
          <p:cNvPr id="11" name="TextBox 10">
            <a:extLst>
              <a:ext uri="{FF2B5EF4-FFF2-40B4-BE49-F238E27FC236}">
                <a16:creationId xmlns:a16="http://schemas.microsoft.com/office/drawing/2014/main" id="{62B8483A-61F8-45BF-915D-CBF3BB5FB7D5}"/>
              </a:ext>
            </a:extLst>
          </p:cNvPr>
          <p:cNvSpPr txBox="1"/>
          <p:nvPr/>
        </p:nvSpPr>
        <p:spPr>
          <a:xfrm>
            <a:off x="7275927" y="4077705"/>
            <a:ext cx="1513608"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Reputational Risk</a:t>
            </a:r>
          </a:p>
        </p:txBody>
      </p:sp>
      <p:sp>
        <p:nvSpPr>
          <p:cNvPr id="12" name="TextBox 11">
            <a:extLst>
              <a:ext uri="{FF2B5EF4-FFF2-40B4-BE49-F238E27FC236}">
                <a16:creationId xmlns:a16="http://schemas.microsoft.com/office/drawing/2014/main" id="{3FEF4AF6-610A-4D84-96AE-A709295E7C0D}"/>
              </a:ext>
            </a:extLst>
          </p:cNvPr>
          <p:cNvSpPr txBox="1"/>
          <p:nvPr/>
        </p:nvSpPr>
        <p:spPr>
          <a:xfrm>
            <a:off x="3539789" y="1375818"/>
            <a:ext cx="108156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Traction risk</a:t>
            </a:r>
          </a:p>
        </p:txBody>
      </p:sp>
      <p:sp>
        <p:nvSpPr>
          <p:cNvPr id="13" name="TextBox 12">
            <a:extLst>
              <a:ext uri="{FF2B5EF4-FFF2-40B4-BE49-F238E27FC236}">
                <a16:creationId xmlns:a16="http://schemas.microsoft.com/office/drawing/2014/main" id="{0EA28F43-2B38-4740-A0E6-456F0A6AB422}"/>
              </a:ext>
            </a:extLst>
          </p:cNvPr>
          <p:cNvSpPr txBox="1"/>
          <p:nvPr/>
        </p:nvSpPr>
        <p:spPr>
          <a:xfrm>
            <a:off x="3518117" y="4021580"/>
            <a:ext cx="108156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Traction risk</a:t>
            </a:r>
          </a:p>
        </p:txBody>
      </p:sp>
      <p:sp>
        <p:nvSpPr>
          <p:cNvPr id="14" name="TextBox 13">
            <a:extLst>
              <a:ext uri="{FF2B5EF4-FFF2-40B4-BE49-F238E27FC236}">
                <a16:creationId xmlns:a16="http://schemas.microsoft.com/office/drawing/2014/main" id="{F78457E8-EDC4-4C55-AE76-94BB4E4E29B8}"/>
              </a:ext>
            </a:extLst>
          </p:cNvPr>
          <p:cNvSpPr txBox="1"/>
          <p:nvPr/>
        </p:nvSpPr>
        <p:spPr>
          <a:xfrm>
            <a:off x="7097239" y="1813742"/>
            <a:ext cx="1513608"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GB" dirty="0"/>
              <a:t>Reputational Risk</a:t>
            </a:r>
          </a:p>
        </p:txBody>
      </p:sp>
    </p:spTree>
    <p:extLst>
      <p:ext uri="{BB962C8B-B14F-4D97-AF65-F5344CB8AC3E}">
        <p14:creationId xmlns:p14="http://schemas.microsoft.com/office/powerpoint/2010/main" val="1204795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P spid="12" grpId="0" animBg="1"/>
      <p:bldP spid="13"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4" name="Google Shape;224;p26"/>
          <p:cNvSpPr txBox="1">
            <a:spLocks noGrp="1"/>
          </p:cNvSpPr>
          <p:nvPr>
            <p:ph type="sldNum" sz="quarter" idx="12"/>
          </p:nvPr>
        </p:nvSpPr>
        <p:spPr>
          <a:xfrm>
            <a:off x="6635238" y="4898750"/>
            <a:ext cx="2057400" cy="273808"/>
          </a:xfrm>
          <a:prstGeom prst="rect">
            <a:avLst/>
          </a:prstGeom>
          <a:noFill/>
          <a:ln>
            <a:noFill/>
          </a:ln>
        </p:spPr>
        <p:txBody>
          <a:bodyPr spcFirstLastPara="1" vert="horz" wrap="square" lIns="68551" tIns="34266" rIns="68551" bIns="34266" rtlCol="0" anchor="t" anchorCtr="0">
            <a:noAutofit/>
          </a:bodyPr>
          <a:lstStyle/>
          <a:p>
            <a:pPr algn="l"/>
            <a:fld id="{00000000-1234-1234-1234-123412341234}" type="slidenum">
              <a:rPr lang="en-US">
                <a:solidFill>
                  <a:schemeClr val="lt1"/>
                </a:solidFill>
                <a:latin typeface="Arial"/>
                <a:ea typeface="Trebuchet MS"/>
                <a:cs typeface="Arial"/>
                <a:sym typeface="Trebuchet MS"/>
              </a:rPr>
              <a:pPr algn="l"/>
              <a:t>6</a:t>
            </a:fld>
            <a:endParaRPr lang="en-US" dirty="0">
              <a:solidFill>
                <a:schemeClr val="lt1"/>
              </a:solidFill>
              <a:latin typeface="Arial"/>
              <a:ea typeface="Trebuchet MS"/>
              <a:cs typeface="Arial"/>
              <a:sym typeface="Trebuchet MS"/>
            </a:endParaRPr>
          </a:p>
        </p:txBody>
      </p:sp>
      <p:sp>
        <p:nvSpPr>
          <p:cNvPr id="227" name="Google Shape;227;p26"/>
          <p:cNvSpPr/>
          <p:nvPr/>
        </p:nvSpPr>
        <p:spPr>
          <a:xfrm rot="10800000">
            <a:off x="546064" y="1155743"/>
            <a:ext cx="3539997" cy="3539997"/>
          </a:xfrm>
          <a:prstGeom prst="triangle">
            <a:avLst>
              <a:gd name="adj" fmla="val 50000"/>
            </a:avLst>
          </a:prstGeom>
          <a:solidFill>
            <a:schemeClr val="accent2"/>
          </a:solidFill>
          <a:ln w="12700" cap="flat" cmpd="sng">
            <a:solidFill>
              <a:schemeClr val="lt1"/>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28" name="Google Shape;228;p26"/>
          <p:cNvSpPr/>
          <p:nvPr/>
        </p:nvSpPr>
        <p:spPr>
          <a:xfrm>
            <a:off x="1131796" y="1230665"/>
            <a:ext cx="2300997" cy="503343"/>
          </a:xfrm>
          <a:prstGeom prst="roundRect">
            <a:avLst>
              <a:gd name="adj" fmla="val 16667"/>
            </a:avLst>
          </a:prstGeom>
          <a:solidFill>
            <a:schemeClr val="lt1">
              <a:alpha val="89803"/>
            </a:schemeClr>
          </a:solidFill>
          <a:ln w="12700" cap="flat" cmpd="sng">
            <a:solidFill>
              <a:srgbClr val="FDBD39"/>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29" name="Google Shape;229;p26"/>
          <p:cNvSpPr txBox="1"/>
          <p:nvPr/>
        </p:nvSpPr>
        <p:spPr>
          <a:xfrm>
            <a:off x="1156367" y="1255236"/>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2099" dirty="0">
                <a:solidFill>
                  <a:schemeClr val="dk1"/>
                </a:solidFill>
                <a:latin typeface="Arial"/>
                <a:ea typeface="Trebuchet MS"/>
                <a:cs typeface="Arial"/>
                <a:sym typeface="Trebuchet MS"/>
              </a:rPr>
              <a:t>Awareness</a:t>
            </a:r>
          </a:p>
        </p:txBody>
      </p:sp>
      <p:sp>
        <p:nvSpPr>
          <p:cNvPr id="230" name="Google Shape;230;p26"/>
          <p:cNvSpPr/>
          <p:nvPr/>
        </p:nvSpPr>
        <p:spPr>
          <a:xfrm>
            <a:off x="1131796" y="1796926"/>
            <a:ext cx="2300997" cy="503343"/>
          </a:xfrm>
          <a:prstGeom prst="roundRect">
            <a:avLst>
              <a:gd name="adj" fmla="val 16667"/>
            </a:avLst>
          </a:prstGeom>
          <a:solidFill>
            <a:schemeClr val="lt1">
              <a:alpha val="89803"/>
            </a:schemeClr>
          </a:solidFill>
          <a:ln w="12700" cap="flat" cmpd="sng">
            <a:solidFill>
              <a:srgbClr val="FDBD39"/>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31" name="Google Shape;231;p26"/>
          <p:cNvSpPr txBox="1"/>
          <p:nvPr/>
        </p:nvSpPr>
        <p:spPr>
          <a:xfrm>
            <a:off x="1156367" y="1821497"/>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2099">
                <a:solidFill>
                  <a:schemeClr val="dk1"/>
                </a:solidFill>
                <a:latin typeface="Arial"/>
                <a:ea typeface="Trebuchet MS"/>
                <a:cs typeface="Arial"/>
                <a:sym typeface="Trebuchet MS"/>
              </a:rPr>
              <a:t>Interest</a:t>
            </a:r>
          </a:p>
        </p:txBody>
      </p:sp>
      <p:sp>
        <p:nvSpPr>
          <p:cNvPr id="232" name="Google Shape;232;p26"/>
          <p:cNvSpPr/>
          <p:nvPr/>
        </p:nvSpPr>
        <p:spPr>
          <a:xfrm>
            <a:off x="1131796" y="2363187"/>
            <a:ext cx="2300997" cy="503343"/>
          </a:xfrm>
          <a:prstGeom prst="roundRect">
            <a:avLst>
              <a:gd name="adj" fmla="val 16667"/>
            </a:avLst>
          </a:prstGeom>
          <a:solidFill>
            <a:schemeClr val="lt1">
              <a:alpha val="89803"/>
            </a:schemeClr>
          </a:solidFill>
          <a:ln w="12700" cap="flat" cmpd="sng">
            <a:solidFill>
              <a:srgbClr val="FDBD39"/>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33" name="Google Shape;233;p26"/>
          <p:cNvSpPr txBox="1"/>
          <p:nvPr/>
        </p:nvSpPr>
        <p:spPr>
          <a:xfrm>
            <a:off x="1156367" y="2387758"/>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1400" dirty="0">
                <a:solidFill>
                  <a:schemeClr val="dk1"/>
                </a:solidFill>
                <a:latin typeface="Arial"/>
                <a:ea typeface="Trebuchet MS"/>
                <a:cs typeface="Arial"/>
                <a:sym typeface="Trebuchet MS"/>
              </a:rPr>
              <a:t>Consideration (Mojaloop Environment)</a:t>
            </a:r>
          </a:p>
        </p:txBody>
      </p:sp>
      <p:sp>
        <p:nvSpPr>
          <p:cNvPr id="234" name="Google Shape;234;p26"/>
          <p:cNvSpPr/>
          <p:nvPr/>
        </p:nvSpPr>
        <p:spPr>
          <a:xfrm>
            <a:off x="1131796" y="2929449"/>
            <a:ext cx="2300997" cy="503343"/>
          </a:xfrm>
          <a:prstGeom prst="roundRect">
            <a:avLst>
              <a:gd name="adj" fmla="val 16667"/>
            </a:avLst>
          </a:prstGeom>
          <a:solidFill>
            <a:schemeClr val="lt1">
              <a:alpha val="89803"/>
            </a:schemeClr>
          </a:solidFill>
          <a:ln w="12700" cap="flat" cmpd="sng">
            <a:solidFill>
              <a:srgbClr val="FDBD39"/>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35" name="Google Shape;235;p26"/>
          <p:cNvSpPr txBox="1"/>
          <p:nvPr/>
        </p:nvSpPr>
        <p:spPr>
          <a:xfrm>
            <a:off x="1156367" y="2954020"/>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1650" dirty="0">
                <a:solidFill>
                  <a:schemeClr val="dk1"/>
                </a:solidFill>
                <a:latin typeface="Arial"/>
                <a:ea typeface="Trebuchet MS"/>
                <a:cs typeface="Arial"/>
                <a:sym typeface="Trebuchet MS"/>
              </a:rPr>
              <a:t>Intent (Own Environment)</a:t>
            </a:r>
          </a:p>
        </p:txBody>
      </p:sp>
      <p:sp>
        <p:nvSpPr>
          <p:cNvPr id="236" name="Google Shape;236;p26"/>
          <p:cNvSpPr/>
          <p:nvPr/>
        </p:nvSpPr>
        <p:spPr>
          <a:xfrm>
            <a:off x="1131796" y="3495710"/>
            <a:ext cx="2300997" cy="503343"/>
          </a:xfrm>
          <a:prstGeom prst="roundRect">
            <a:avLst>
              <a:gd name="adj" fmla="val 16667"/>
            </a:avLst>
          </a:prstGeom>
          <a:solidFill>
            <a:schemeClr val="lt1">
              <a:alpha val="89803"/>
            </a:schemeClr>
          </a:solidFill>
          <a:ln w="12700" cap="flat" cmpd="sng">
            <a:solidFill>
              <a:srgbClr val="FDBD39"/>
            </a:solidFill>
            <a:prstDash val="solid"/>
            <a:miter lim="800000"/>
            <a:headEnd type="none" w="sm" len="sm"/>
            <a:tailEnd type="none" w="sm" len="sm"/>
          </a:ln>
        </p:spPr>
        <p:txBody>
          <a:bodyPr spcFirstLastPara="1" wrap="square" lIns="68551" tIns="68551" rIns="68551" bIns="68551" anchor="ctr" anchorCtr="0">
            <a:noAutofit/>
          </a:bodyPr>
          <a:lstStyle/>
          <a:p>
            <a:endParaRPr lang="en-US" sz="1350">
              <a:latin typeface="Arial"/>
              <a:cs typeface="Arial"/>
            </a:endParaRPr>
          </a:p>
        </p:txBody>
      </p:sp>
      <p:sp>
        <p:nvSpPr>
          <p:cNvPr id="237" name="Google Shape;237;p26"/>
          <p:cNvSpPr txBox="1"/>
          <p:nvPr/>
        </p:nvSpPr>
        <p:spPr>
          <a:xfrm>
            <a:off x="1156367" y="3520281"/>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1650" dirty="0">
                <a:solidFill>
                  <a:schemeClr val="dk1"/>
                </a:solidFill>
                <a:latin typeface="Arial"/>
                <a:ea typeface="Trebuchet MS"/>
                <a:cs typeface="Arial"/>
                <a:sym typeface="Trebuchet MS"/>
              </a:rPr>
              <a:t>Deployment (CUG Pilot Environment)</a:t>
            </a:r>
          </a:p>
        </p:txBody>
      </p:sp>
      <p:sp>
        <p:nvSpPr>
          <p:cNvPr id="242" name="Google Shape;242;p26"/>
          <p:cNvSpPr/>
          <p:nvPr/>
        </p:nvSpPr>
        <p:spPr>
          <a:xfrm>
            <a:off x="3576957" y="2954021"/>
            <a:ext cx="426424" cy="1020462"/>
          </a:xfrm>
          <a:prstGeom prst="rightBrace">
            <a:avLst>
              <a:gd name="adj1" fmla="val 8333"/>
              <a:gd name="adj2" fmla="val 49218"/>
            </a:avLst>
          </a:prstGeom>
          <a:noFill/>
          <a:ln w="9525" cap="flat" cmpd="sng">
            <a:solidFill>
              <a:schemeClr val="dk1"/>
            </a:solidFill>
            <a:prstDash val="solid"/>
            <a:miter lim="800000"/>
            <a:headEnd type="none" w="sm" len="sm"/>
            <a:tailEnd type="none" w="sm" len="sm"/>
          </a:ln>
        </p:spPr>
        <p:txBody>
          <a:bodyPr spcFirstLastPara="1" wrap="square" lIns="68551" tIns="34266" rIns="68551" bIns="34266" anchor="ctr" anchorCtr="0">
            <a:noAutofit/>
          </a:bodyPr>
          <a:lstStyle/>
          <a:p>
            <a:pPr algn="ctr"/>
            <a:endParaRPr lang="en-US" sz="1350">
              <a:solidFill>
                <a:schemeClr val="dk1"/>
              </a:solidFill>
              <a:latin typeface="Arial"/>
              <a:ea typeface="Trebuchet MS"/>
              <a:cs typeface="Arial"/>
              <a:sym typeface="Trebuchet MS"/>
            </a:endParaRPr>
          </a:p>
        </p:txBody>
      </p:sp>
      <p:sp>
        <p:nvSpPr>
          <p:cNvPr id="245" name="Google Shape;245;p26"/>
          <p:cNvSpPr/>
          <p:nvPr/>
        </p:nvSpPr>
        <p:spPr>
          <a:xfrm>
            <a:off x="3576923" y="1405408"/>
            <a:ext cx="426489" cy="1436551"/>
          </a:xfrm>
          <a:prstGeom prst="rightBrace">
            <a:avLst>
              <a:gd name="adj1" fmla="val 8333"/>
              <a:gd name="adj2" fmla="val 52301"/>
            </a:avLst>
          </a:prstGeom>
          <a:noFill/>
          <a:ln w="9525" cap="flat" cmpd="sng">
            <a:solidFill>
              <a:schemeClr val="dk1"/>
            </a:solidFill>
            <a:prstDash val="solid"/>
            <a:miter lim="800000"/>
            <a:headEnd type="none" w="sm" len="sm"/>
            <a:tailEnd type="none" w="sm" len="sm"/>
          </a:ln>
        </p:spPr>
        <p:txBody>
          <a:bodyPr spcFirstLastPara="1" wrap="square" lIns="68551" tIns="34266" rIns="68551" bIns="34266" anchor="ctr" anchorCtr="0">
            <a:noAutofit/>
          </a:bodyPr>
          <a:lstStyle/>
          <a:p>
            <a:pPr algn="ctr"/>
            <a:endParaRPr lang="en-US" sz="1350">
              <a:solidFill>
                <a:schemeClr val="dk1"/>
              </a:solidFill>
              <a:latin typeface="Arial"/>
              <a:ea typeface="Trebuchet MS"/>
              <a:cs typeface="Arial"/>
              <a:sym typeface="Trebuchet MS"/>
            </a:endParaRPr>
          </a:p>
        </p:txBody>
      </p:sp>
      <p:sp>
        <p:nvSpPr>
          <p:cNvPr id="247" name="Google Shape;247;p26"/>
          <p:cNvSpPr txBox="1"/>
          <p:nvPr/>
        </p:nvSpPr>
        <p:spPr>
          <a:xfrm>
            <a:off x="546064" y="717480"/>
            <a:ext cx="3539903" cy="276903"/>
          </a:xfrm>
          <a:prstGeom prst="rect">
            <a:avLst/>
          </a:prstGeom>
          <a:noFill/>
          <a:ln>
            <a:noFill/>
          </a:ln>
        </p:spPr>
        <p:txBody>
          <a:bodyPr spcFirstLastPara="1" wrap="square" lIns="68551" tIns="68551" rIns="68551" bIns="68551" anchor="t" anchorCtr="0">
            <a:noAutofit/>
          </a:bodyPr>
          <a:lstStyle/>
          <a:p>
            <a:pPr algn="ctr"/>
            <a:r>
              <a:rPr lang="en-US" sz="1350" b="1" dirty="0">
                <a:solidFill>
                  <a:schemeClr val="dk1"/>
                </a:solidFill>
                <a:latin typeface="Arial"/>
                <a:ea typeface="Trebuchet MS"/>
                <a:cs typeface="Trebuchet MS"/>
                <a:sym typeface="Trebuchet MS"/>
              </a:rPr>
              <a:t>The Mojaloop Adoption Funnel</a:t>
            </a:r>
            <a:endParaRPr lang="en-US" sz="1350" b="1" dirty="0">
              <a:solidFill>
                <a:schemeClr val="dk1"/>
              </a:solidFill>
              <a:latin typeface="Arial"/>
              <a:ea typeface="Trebuchet MS"/>
              <a:cs typeface="Trebuchet MS"/>
            </a:endParaRPr>
          </a:p>
        </p:txBody>
      </p:sp>
      <p:sp>
        <p:nvSpPr>
          <p:cNvPr id="23" name="TextBox 22">
            <a:extLst>
              <a:ext uri="{FF2B5EF4-FFF2-40B4-BE49-F238E27FC236}">
                <a16:creationId xmlns:a16="http://schemas.microsoft.com/office/drawing/2014/main" id="{BD421CBB-DCE9-41D2-B5F1-99FE48A3F84C}"/>
              </a:ext>
            </a:extLst>
          </p:cNvPr>
          <p:cNvSpPr txBox="1"/>
          <p:nvPr/>
        </p:nvSpPr>
        <p:spPr>
          <a:xfrm>
            <a:off x="5594873" y="483518"/>
            <a:ext cx="3043908" cy="4333494"/>
          </a:xfrm>
          <a:prstGeom prst="rect">
            <a:avLst/>
          </a:prstGeom>
          <a:noFill/>
        </p:spPr>
        <p:txBody>
          <a:bodyPr wrap="square">
            <a:spAutoFit/>
          </a:bodyPr>
          <a:lstStyle/>
          <a:p>
            <a:pPr marR="0" defTabSz="914400" rtl="0" eaLnBrk="0" fontAlgn="base" latinLnBrk="0" hangingPunct="0">
              <a:lnSpc>
                <a:spcPct val="120000"/>
              </a:lnSpc>
              <a:spcBef>
                <a:spcPct val="50000"/>
              </a:spcBef>
              <a:spcAft>
                <a:spcPct val="0"/>
              </a:spcAft>
              <a:buClr>
                <a:srgbClr val="006699"/>
              </a:buClr>
              <a:buSzPct val="60000"/>
              <a:tabLst/>
            </a:pPr>
            <a:r>
              <a:rPr lang="en-GB" sz="1800" dirty="0">
                <a:effectLst/>
                <a:highlight>
                  <a:srgbClr val="FFFF00"/>
                </a:highlight>
                <a:latin typeface="Calibri" panose="020F0502020204030204" pitchFamily="34" charset="0"/>
                <a:ea typeface="Calibri" panose="020F0502020204030204" pitchFamily="34" charset="0"/>
              </a:rPr>
              <a:t>Our Business Goals unpack to work that the developer community should focus on through the lens of </a:t>
            </a:r>
            <a:r>
              <a:rPr lang="en-GB" sz="1800" b="1" dirty="0">
                <a:effectLst/>
                <a:highlight>
                  <a:srgbClr val="FFFF00"/>
                </a:highlight>
                <a:latin typeface="Calibri" panose="020F0502020204030204" pitchFamily="34" charset="0"/>
                <a:ea typeface="Calibri" panose="020F0502020204030204" pitchFamily="34" charset="0"/>
              </a:rPr>
              <a:t>traction risk</a:t>
            </a:r>
            <a:r>
              <a:rPr lang="en-GB" sz="1800" dirty="0">
                <a:effectLst/>
                <a:highlight>
                  <a:srgbClr val="FFFF00"/>
                </a:highlight>
                <a:latin typeface="Calibri" panose="020F0502020204030204" pitchFamily="34" charset="0"/>
                <a:ea typeface="Calibri" panose="020F0502020204030204" pitchFamily="34" charset="0"/>
              </a:rPr>
              <a:t> and </a:t>
            </a:r>
            <a:r>
              <a:rPr lang="en-GB" sz="1800" b="1" dirty="0">
                <a:effectLst/>
                <a:highlight>
                  <a:srgbClr val="FFFF00"/>
                </a:highlight>
                <a:latin typeface="Calibri" panose="020F0502020204030204" pitchFamily="34" charset="0"/>
                <a:ea typeface="Calibri" panose="020F0502020204030204" pitchFamily="34" charset="0"/>
              </a:rPr>
              <a:t>reputational risk</a:t>
            </a:r>
            <a:r>
              <a:rPr lang="en-GB" sz="1800" dirty="0">
                <a:effectLst/>
                <a:highlight>
                  <a:srgbClr val="FFFF00"/>
                </a:highlight>
                <a:latin typeface="Calibri" panose="020F0502020204030204" pitchFamily="34" charset="0"/>
                <a:ea typeface="Calibri" panose="020F0502020204030204" pitchFamily="34" charset="0"/>
              </a:rPr>
              <a:t>.</a:t>
            </a:r>
            <a:r>
              <a:rPr lang="en-GB" sz="1800" dirty="0">
                <a:effectLst/>
                <a:latin typeface="Calibri" panose="020F0502020204030204" pitchFamily="34" charset="0"/>
                <a:ea typeface="Calibri" panose="020F0502020204030204" pitchFamily="34" charset="0"/>
              </a:rPr>
              <a:t>  </a:t>
            </a:r>
          </a:p>
          <a:p>
            <a:pPr marR="0" defTabSz="914400" rtl="0" eaLnBrk="0" fontAlgn="base" latinLnBrk="0" hangingPunct="0">
              <a:lnSpc>
                <a:spcPct val="120000"/>
              </a:lnSpc>
              <a:spcBef>
                <a:spcPct val="50000"/>
              </a:spcBef>
              <a:spcAft>
                <a:spcPct val="0"/>
              </a:spcAft>
              <a:buClr>
                <a:srgbClr val="006699"/>
              </a:buClr>
              <a:buSzPct val="60000"/>
              <a:tabLst/>
            </a:pPr>
            <a:r>
              <a:rPr lang="en-GB" sz="1200" dirty="0">
                <a:latin typeface="Arial" panose="020B0604020202020204" pitchFamily="34" charset="0"/>
                <a:cs typeface="Arial" panose="020B0604020202020204" pitchFamily="34" charset="0"/>
              </a:rPr>
              <a:t>Not all of the necessary work to be resourced is writing code.</a:t>
            </a:r>
          </a:p>
          <a:p>
            <a:pPr marR="0" defTabSz="914400" rtl="0" eaLnBrk="0" fontAlgn="base" latinLnBrk="0" hangingPunct="0">
              <a:lnSpc>
                <a:spcPct val="120000"/>
              </a:lnSpc>
              <a:spcBef>
                <a:spcPct val="50000"/>
              </a:spcBef>
              <a:spcAft>
                <a:spcPct val="0"/>
              </a:spcAft>
              <a:buClr>
                <a:srgbClr val="006699"/>
              </a:buClr>
              <a:buSzPct val="60000"/>
              <a:tabLst/>
            </a:pPr>
            <a:r>
              <a:rPr lang="en-GB" sz="1200" dirty="0">
                <a:latin typeface="Arial" panose="020B0604020202020204" pitchFamily="34" charset="0"/>
                <a:cs typeface="Arial" panose="020B0604020202020204" pitchFamily="34" charset="0"/>
              </a:rPr>
              <a:t>In prioritising community activity - must test ourselves to ensure we can answer:</a:t>
            </a:r>
          </a:p>
          <a:p>
            <a:pPr marL="342900" lvl="0" indent="-342900">
              <a:buFont typeface="Calibri" panose="020F0502020204030204" pitchFamily="34" charset="0"/>
              <a:buChar char="-"/>
            </a:pPr>
            <a:r>
              <a:rPr lang="en-GB" sz="1400" dirty="0">
                <a:effectLst/>
                <a:latin typeface="Calibri" panose="020F0502020204030204" pitchFamily="34" charset="0"/>
                <a:ea typeface="Times New Roman" panose="02020603050405020304" pitchFamily="18" charset="0"/>
              </a:rPr>
              <a:t>Will this increase adopter traction? Can you be specific about what adopter and how?</a:t>
            </a:r>
          </a:p>
          <a:p>
            <a:pPr marL="342900" lvl="0" indent="-342900">
              <a:buFont typeface="Calibri" panose="020F0502020204030204" pitchFamily="34" charset="0"/>
              <a:buChar char="-"/>
            </a:pPr>
            <a:endParaRPr lang="en-GB" sz="1400" dirty="0">
              <a:effectLst/>
              <a:latin typeface="Calibri" panose="020F0502020204030204" pitchFamily="34" charset="0"/>
              <a:ea typeface="Calibri" panose="020F0502020204030204" pitchFamily="34" charset="0"/>
            </a:endParaRPr>
          </a:p>
          <a:p>
            <a:pPr marL="342900" lvl="0" indent="-342900">
              <a:buFont typeface="Calibri" panose="020F0502020204030204" pitchFamily="34" charset="0"/>
              <a:buChar char="-"/>
            </a:pPr>
            <a:r>
              <a:rPr lang="en-GB" sz="1400" dirty="0">
                <a:effectLst/>
                <a:latin typeface="Calibri" panose="020F0502020204030204" pitchFamily="34" charset="0"/>
                <a:ea typeface="Times New Roman" panose="02020603050405020304" pitchFamily="18" charset="0"/>
              </a:rPr>
              <a:t>Will this remove reputational risk of the hub failing to deliver for our target adopter? </a:t>
            </a:r>
            <a:endParaRPr lang="en-GB" sz="1400" dirty="0">
              <a:effectLst/>
              <a:latin typeface="Calibri" panose="020F0502020204030204" pitchFamily="34" charset="0"/>
              <a:ea typeface="Calibri" panose="020F0502020204030204" pitchFamily="34" charset="0"/>
            </a:endParaRPr>
          </a:p>
        </p:txBody>
      </p:sp>
      <p:sp>
        <p:nvSpPr>
          <p:cNvPr id="24" name="Google Shape;237;p26">
            <a:extLst>
              <a:ext uri="{FF2B5EF4-FFF2-40B4-BE49-F238E27FC236}">
                <a16:creationId xmlns:a16="http://schemas.microsoft.com/office/drawing/2014/main" id="{40574944-9826-491C-938E-2FF3B1D0446E}"/>
              </a:ext>
            </a:extLst>
          </p:cNvPr>
          <p:cNvSpPr txBox="1"/>
          <p:nvPr/>
        </p:nvSpPr>
        <p:spPr>
          <a:xfrm>
            <a:off x="1131796" y="4061971"/>
            <a:ext cx="2251856" cy="454201"/>
          </a:xfrm>
          <a:prstGeom prst="rect">
            <a:avLst/>
          </a:prstGeom>
          <a:solidFill>
            <a:schemeClr val="accent2">
              <a:lumMod val="20000"/>
              <a:lumOff val="80000"/>
            </a:schemeClr>
          </a:solidFill>
          <a:ln>
            <a:noFill/>
          </a:ln>
        </p:spPr>
        <p:txBody>
          <a:bodyPr spcFirstLastPara="1" wrap="square" lIns="79985" tIns="79985" rIns="79985" bIns="79985" anchor="ctr" anchorCtr="0">
            <a:noAutofit/>
          </a:bodyPr>
          <a:lstStyle/>
          <a:p>
            <a:pPr algn="ctr">
              <a:lnSpc>
                <a:spcPct val="90000"/>
              </a:lnSpc>
            </a:pPr>
            <a:r>
              <a:rPr lang="en-US" sz="1650" dirty="0">
                <a:solidFill>
                  <a:schemeClr val="dk1"/>
                </a:solidFill>
                <a:latin typeface="Arial"/>
                <a:ea typeface="Trebuchet MS"/>
                <a:cs typeface="Arial"/>
                <a:sym typeface="Trebuchet MS"/>
              </a:rPr>
              <a:t>Commercial Launch (Scaled Production)</a:t>
            </a:r>
          </a:p>
        </p:txBody>
      </p:sp>
      <p:sp>
        <p:nvSpPr>
          <p:cNvPr id="2" name="TextBox 1">
            <a:extLst>
              <a:ext uri="{FF2B5EF4-FFF2-40B4-BE49-F238E27FC236}">
                <a16:creationId xmlns:a16="http://schemas.microsoft.com/office/drawing/2014/main" id="{F0CE3B08-AAA1-43A2-B52F-3FAF0FBCD52A}"/>
              </a:ext>
            </a:extLst>
          </p:cNvPr>
          <p:cNvSpPr txBox="1"/>
          <p:nvPr/>
        </p:nvSpPr>
        <p:spPr>
          <a:xfrm>
            <a:off x="4047318" y="1796926"/>
            <a:ext cx="1008112" cy="600164"/>
          </a:xfrm>
          <a:prstGeom prst="rect">
            <a:avLst/>
          </a:prstGeom>
          <a:noFill/>
        </p:spPr>
        <p:txBody>
          <a:bodyPr wrap="square" rtlCol="0">
            <a:spAutoFit/>
          </a:bodyPr>
          <a:lstStyle/>
          <a:p>
            <a:r>
              <a:rPr lang="en-GB" sz="1100" dirty="0"/>
              <a:t>Mojaloop Branded Environment</a:t>
            </a:r>
          </a:p>
        </p:txBody>
      </p:sp>
      <p:sp>
        <p:nvSpPr>
          <p:cNvPr id="26" name="TextBox 25">
            <a:extLst>
              <a:ext uri="{FF2B5EF4-FFF2-40B4-BE49-F238E27FC236}">
                <a16:creationId xmlns:a16="http://schemas.microsoft.com/office/drawing/2014/main" id="{4B6AD91B-A2EC-4232-A7B2-3CE6563DB522}"/>
              </a:ext>
            </a:extLst>
          </p:cNvPr>
          <p:cNvSpPr txBox="1"/>
          <p:nvPr/>
        </p:nvSpPr>
        <p:spPr>
          <a:xfrm>
            <a:off x="4039373" y="3079531"/>
            <a:ext cx="1008112" cy="769441"/>
          </a:xfrm>
          <a:prstGeom prst="rect">
            <a:avLst/>
          </a:prstGeom>
          <a:noFill/>
        </p:spPr>
        <p:txBody>
          <a:bodyPr wrap="square" rtlCol="0">
            <a:spAutoFit/>
          </a:bodyPr>
          <a:lstStyle/>
          <a:p>
            <a:r>
              <a:rPr lang="en-GB" sz="1100" dirty="0"/>
              <a:t>“Pilot in a Box” Standard Offer ? </a:t>
            </a:r>
          </a:p>
        </p:txBody>
      </p:sp>
      <p:sp>
        <p:nvSpPr>
          <p:cNvPr id="27" name="Google Shape;242;p26">
            <a:extLst>
              <a:ext uri="{FF2B5EF4-FFF2-40B4-BE49-F238E27FC236}">
                <a16:creationId xmlns:a16="http://schemas.microsoft.com/office/drawing/2014/main" id="{7A5B69C8-59A7-418C-9297-76A6FFA892E8}"/>
              </a:ext>
            </a:extLst>
          </p:cNvPr>
          <p:cNvSpPr/>
          <p:nvPr/>
        </p:nvSpPr>
        <p:spPr>
          <a:xfrm>
            <a:off x="3623794" y="4086545"/>
            <a:ext cx="233882" cy="354601"/>
          </a:xfrm>
          <a:prstGeom prst="rightBrace">
            <a:avLst>
              <a:gd name="adj1" fmla="val 8333"/>
              <a:gd name="adj2" fmla="val 49218"/>
            </a:avLst>
          </a:prstGeom>
          <a:noFill/>
          <a:ln w="9525" cap="flat" cmpd="sng">
            <a:solidFill>
              <a:schemeClr val="dk1"/>
            </a:solidFill>
            <a:prstDash val="solid"/>
            <a:miter lim="800000"/>
            <a:headEnd type="none" w="sm" len="sm"/>
            <a:tailEnd type="none" w="sm" len="sm"/>
          </a:ln>
        </p:spPr>
        <p:txBody>
          <a:bodyPr spcFirstLastPara="1" wrap="square" lIns="68551" tIns="34266" rIns="68551" bIns="34266" anchor="ctr" anchorCtr="0">
            <a:noAutofit/>
          </a:bodyPr>
          <a:lstStyle/>
          <a:p>
            <a:pPr algn="ctr"/>
            <a:endParaRPr lang="en-US" sz="1350">
              <a:solidFill>
                <a:schemeClr val="dk1"/>
              </a:solidFill>
              <a:latin typeface="Arial"/>
              <a:ea typeface="Trebuchet MS"/>
              <a:cs typeface="Arial"/>
              <a:sym typeface="Trebuchet MS"/>
            </a:endParaRPr>
          </a:p>
        </p:txBody>
      </p:sp>
      <p:sp>
        <p:nvSpPr>
          <p:cNvPr id="28" name="TextBox 27">
            <a:extLst>
              <a:ext uri="{FF2B5EF4-FFF2-40B4-BE49-F238E27FC236}">
                <a16:creationId xmlns:a16="http://schemas.microsoft.com/office/drawing/2014/main" id="{EE6FB030-2A1D-487F-8242-3797F3D9DB92}"/>
              </a:ext>
            </a:extLst>
          </p:cNvPr>
          <p:cNvSpPr txBox="1"/>
          <p:nvPr/>
        </p:nvSpPr>
        <p:spPr>
          <a:xfrm>
            <a:off x="4041245" y="3956617"/>
            <a:ext cx="1008112" cy="769441"/>
          </a:xfrm>
          <a:prstGeom prst="rect">
            <a:avLst/>
          </a:prstGeom>
          <a:noFill/>
        </p:spPr>
        <p:txBody>
          <a:bodyPr wrap="square" rtlCol="0">
            <a:spAutoFit/>
          </a:bodyPr>
          <a:lstStyle/>
          <a:p>
            <a:r>
              <a:rPr lang="en-GB" sz="1100" dirty="0"/>
              <a:t>At national level may be non-cloud &amp; custom</a:t>
            </a:r>
          </a:p>
        </p:txBody>
      </p:sp>
      <p:sp>
        <p:nvSpPr>
          <p:cNvPr id="29" name="Title 5">
            <a:extLst>
              <a:ext uri="{FF2B5EF4-FFF2-40B4-BE49-F238E27FC236}">
                <a16:creationId xmlns:a16="http://schemas.microsoft.com/office/drawing/2014/main" id="{FAB5BE2D-31CE-4F0A-90D4-A206781567EF}"/>
              </a:ext>
            </a:extLst>
          </p:cNvPr>
          <p:cNvSpPr txBox="1">
            <a:spLocks/>
          </p:cNvSpPr>
          <p:nvPr/>
        </p:nvSpPr>
        <p:spPr>
          <a:xfrm>
            <a:off x="395536" y="372620"/>
            <a:ext cx="7886700" cy="425698"/>
          </a:xfrm>
          <a:prstGeom prst="rect">
            <a:avLst/>
          </a:prstGeom>
        </p:spPr>
        <p:txBody>
          <a:bodyPr vert="horz" lIns="91440" tIns="45720" rIns="91440" bIns="45720" rtlCol="0" anchor="ctr">
            <a:normAutofit fontScale="85000" lnSpcReduction="20000"/>
          </a:bodyPr>
          <a:lstStyle>
            <a:lvl1pPr algn="l" defTabSz="685800" rtl="0" eaLnBrk="1" latinLnBrk="0" hangingPunct="1">
              <a:lnSpc>
                <a:spcPct val="90000"/>
              </a:lnSpc>
              <a:spcBef>
                <a:spcPct val="0"/>
              </a:spcBef>
              <a:buNone/>
              <a:defRPr sz="3300" b="1" kern="1200">
                <a:solidFill>
                  <a:schemeClr val="accent1"/>
                </a:solidFill>
                <a:latin typeface="+mj-lt"/>
                <a:ea typeface="+mj-ea"/>
                <a:cs typeface="+mj-cs"/>
              </a:defRPr>
            </a:lvl1pPr>
          </a:lstStyle>
          <a:p>
            <a:r>
              <a:rPr lang="en-GB" dirty="0"/>
              <a:t>As you decide on Friday…</a:t>
            </a:r>
          </a:p>
        </p:txBody>
      </p:sp>
    </p:spTree>
    <p:extLst>
      <p:ext uri="{BB962C8B-B14F-4D97-AF65-F5344CB8AC3E}">
        <p14:creationId xmlns:p14="http://schemas.microsoft.com/office/powerpoint/2010/main" val="3561939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E1C69-9ED5-4773-A4F0-B14DA1992D61}"/>
              </a:ext>
            </a:extLst>
          </p:cNvPr>
          <p:cNvSpPr>
            <a:spLocks noGrp="1"/>
          </p:cNvSpPr>
          <p:nvPr>
            <p:ph type="title"/>
          </p:nvPr>
        </p:nvSpPr>
        <p:spPr>
          <a:xfrm>
            <a:off x="395288" y="122238"/>
            <a:ext cx="7886700" cy="402788"/>
          </a:xfrm>
        </p:spPr>
        <p:txBody>
          <a:bodyPr>
            <a:normAutofit fontScale="90000"/>
          </a:bodyPr>
          <a:lstStyle/>
          <a:p>
            <a:r>
              <a:rPr lang="en-US" dirty="0"/>
              <a:t>Agile Portfolio Management is an Enabler of Adaptability</a:t>
            </a:r>
          </a:p>
        </p:txBody>
      </p:sp>
      <p:sp>
        <p:nvSpPr>
          <p:cNvPr id="3" name="Slide Number Placeholder 2">
            <a:extLst>
              <a:ext uri="{FF2B5EF4-FFF2-40B4-BE49-F238E27FC236}">
                <a16:creationId xmlns:a16="http://schemas.microsoft.com/office/drawing/2014/main" id="{3A25DEB4-461D-4D17-9454-06DDF37B8B77}"/>
              </a:ext>
            </a:extLst>
          </p:cNvPr>
          <p:cNvSpPr>
            <a:spLocks noGrp="1"/>
          </p:cNvSpPr>
          <p:nvPr>
            <p:ph type="sldNum" sz="quarter" idx="12"/>
          </p:nvPr>
        </p:nvSpPr>
        <p:spPr>
          <a:xfrm>
            <a:off x="7668344" y="4833098"/>
            <a:ext cx="1458163" cy="273844"/>
          </a:xfrm>
        </p:spPr>
        <p:txBody>
          <a:bodyPr/>
          <a:lstStyle/>
          <a:p>
            <a:fld id="{E9243C47-A071-4C8D-B818-78CAC444DBF3}" type="slidenum">
              <a:rPr lang="en-GB" smtClean="0"/>
              <a:pPr/>
              <a:t>7</a:t>
            </a:fld>
            <a:endParaRPr lang="en-GB" dirty="0"/>
          </a:p>
        </p:txBody>
      </p:sp>
      <p:sp>
        <p:nvSpPr>
          <p:cNvPr id="5" name="TextBox 4">
            <a:extLst>
              <a:ext uri="{FF2B5EF4-FFF2-40B4-BE49-F238E27FC236}">
                <a16:creationId xmlns:a16="http://schemas.microsoft.com/office/drawing/2014/main" id="{690F0761-ADE4-40FE-A8CE-4117BC9E9418}"/>
              </a:ext>
            </a:extLst>
          </p:cNvPr>
          <p:cNvSpPr txBox="1"/>
          <p:nvPr/>
        </p:nvSpPr>
        <p:spPr>
          <a:xfrm>
            <a:off x="328474" y="1059582"/>
            <a:ext cx="4684231" cy="1477328"/>
          </a:xfrm>
          <a:prstGeom prst="rect">
            <a:avLst/>
          </a:prstGeom>
          <a:noFill/>
        </p:spPr>
        <p:txBody>
          <a:bodyPr wrap="square">
            <a:spAutoFit/>
          </a:bodyPr>
          <a:lstStyle/>
          <a:p>
            <a:pPr algn="l"/>
            <a:r>
              <a:rPr lang="en-US" b="0" i="0" dirty="0">
                <a:solidFill>
                  <a:srgbClr val="090911"/>
                </a:solidFill>
                <a:effectLst/>
                <a:latin typeface="Avenir LT W01_45 Book1475508"/>
              </a:rPr>
              <a:t>We need:</a:t>
            </a:r>
          </a:p>
          <a:p>
            <a:pPr marL="285750" indent="-285750" algn="l">
              <a:buFont typeface="Arial" panose="020B0604020202020204" pitchFamily="34" charset="0"/>
              <a:buChar char="•"/>
            </a:pPr>
            <a:r>
              <a:rPr lang="en-US" b="1" i="0" dirty="0">
                <a:solidFill>
                  <a:srgbClr val="090911"/>
                </a:solidFill>
                <a:effectLst/>
                <a:latin typeface="Avenir LT W01_45 Book1475508"/>
              </a:rPr>
              <a:t>predictable delivery capacity</a:t>
            </a:r>
          </a:p>
          <a:p>
            <a:pPr marL="285750" indent="-285750" algn="l">
              <a:buFont typeface="Arial" panose="020B0604020202020204" pitchFamily="34" charset="0"/>
              <a:buChar char="•"/>
            </a:pPr>
            <a:r>
              <a:rPr lang="en-US" b="1" i="0" dirty="0">
                <a:solidFill>
                  <a:srgbClr val="090911"/>
                </a:solidFill>
                <a:effectLst/>
                <a:latin typeface="Avenir LT W01_45 Book1475508"/>
              </a:rPr>
              <a:t>rapid risk reduction</a:t>
            </a:r>
          </a:p>
          <a:p>
            <a:pPr marL="285750" indent="-285750" algn="l">
              <a:buFont typeface="Arial" panose="020B0604020202020204" pitchFamily="34" charset="0"/>
              <a:buChar char="•"/>
            </a:pPr>
            <a:r>
              <a:rPr lang="en-US" b="1" i="0" dirty="0">
                <a:solidFill>
                  <a:srgbClr val="090911"/>
                </a:solidFill>
                <a:effectLst/>
                <a:latin typeface="Avenir LT W01_45 Book1475508"/>
              </a:rPr>
              <a:t>fast feedback from adopters &amp; GTM teams</a:t>
            </a:r>
          </a:p>
          <a:p>
            <a:pPr marL="285750" indent="-285750" algn="l">
              <a:buFont typeface="Arial" panose="020B0604020202020204" pitchFamily="34" charset="0"/>
              <a:buChar char="•"/>
            </a:pPr>
            <a:r>
              <a:rPr lang="en-US" b="1" i="0" dirty="0">
                <a:solidFill>
                  <a:srgbClr val="090911"/>
                </a:solidFill>
                <a:effectLst/>
                <a:latin typeface="Avenir LT W01_45 Book1475508"/>
              </a:rPr>
              <a:t>ease in changing direction</a:t>
            </a:r>
          </a:p>
        </p:txBody>
      </p:sp>
      <p:pic>
        <p:nvPicPr>
          <p:cNvPr id="1026" name="Picture 2" descr="5 Simple Rules-01">
            <a:extLst>
              <a:ext uri="{FF2B5EF4-FFF2-40B4-BE49-F238E27FC236}">
                <a16:creationId xmlns:a16="http://schemas.microsoft.com/office/drawing/2014/main" id="{5D029F09-41B1-4D8D-BCED-B2B984AF855E}"/>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064942" y="1039219"/>
            <a:ext cx="3781996" cy="3597671"/>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E9714F1D-3054-4AA8-8FF8-AAF398960600}"/>
              </a:ext>
            </a:extLst>
          </p:cNvPr>
          <p:cNvSpPr txBox="1"/>
          <p:nvPr/>
        </p:nvSpPr>
        <p:spPr>
          <a:xfrm>
            <a:off x="326135" y="2914367"/>
            <a:ext cx="4440011" cy="1384995"/>
          </a:xfrm>
          <a:prstGeom prst="rect">
            <a:avLst/>
          </a:prstGeom>
          <a:noFill/>
        </p:spPr>
        <p:txBody>
          <a:bodyPr wrap="square">
            <a:spAutoFit/>
          </a:bodyPr>
          <a:lstStyle/>
          <a:p>
            <a:pPr algn="l"/>
            <a:r>
              <a:rPr lang="en-US" sz="1400" dirty="0">
                <a:solidFill>
                  <a:srgbClr val="30393D"/>
                </a:solidFill>
                <a:latin typeface="Montserrat" panose="00000500000000000000" pitchFamily="2" charset="0"/>
              </a:rPr>
              <a:t>Ensure that your conversations &amp; decisions on what to build are:</a:t>
            </a:r>
          </a:p>
          <a:p>
            <a:pPr marL="285750" indent="-285750" algn="l">
              <a:buFont typeface="Arial" panose="020B0604020202020204" pitchFamily="34" charset="0"/>
              <a:buChar char="•"/>
            </a:pPr>
            <a:r>
              <a:rPr lang="en-US" sz="1400" b="0" i="0" dirty="0">
                <a:solidFill>
                  <a:srgbClr val="30393D"/>
                </a:solidFill>
                <a:effectLst/>
                <a:latin typeface="Montserrat" panose="00000500000000000000" pitchFamily="2" charset="0"/>
              </a:rPr>
              <a:t>Business-value focused</a:t>
            </a:r>
          </a:p>
          <a:p>
            <a:pPr marL="285750" indent="-285750" algn="l">
              <a:buFont typeface="Arial" panose="020B0604020202020204" pitchFamily="34" charset="0"/>
              <a:buChar char="•"/>
            </a:pPr>
            <a:r>
              <a:rPr lang="en-US" sz="1400" dirty="0">
                <a:solidFill>
                  <a:srgbClr val="30393D"/>
                </a:solidFill>
                <a:latin typeface="Montserrat" panose="00000500000000000000" pitchFamily="2" charset="0"/>
              </a:rPr>
              <a:t>Limit work in progress</a:t>
            </a:r>
            <a:endParaRPr lang="en-US" sz="1400" b="0" i="0" dirty="0">
              <a:solidFill>
                <a:srgbClr val="30393D"/>
              </a:solidFill>
              <a:effectLst/>
              <a:latin typeface="Montserrat" panose="00000500000000000000" pitchFamily="2" charset="0"/>
            </a:endParaRPr>
          </a:p>
          <a:p>
            <a:pPr marL="285750" indent="-285750" algn="l">
              <a:buFont typeface="Arial" panose="020B0604020202020204" pitchFamily="34" charset="0"/>
              <a:buChar char="•"/>
            </a:pPr>
            <a:r>
              <a:rPr lang="en-US" sz="1400" b="0" i="0" dirty="0">
                <a:solidFill>
                  <a:srgbClr val="30393D"/>
                </a:solidFill>
                <a:effectLst/>
                <a:latin typeface="Montserrat" panose="00000500000000000000" pitchFamily="2" charset="0"/>
              </a:rPr>
              <a:t>Shorter releases, smaller deliverables</a:t>
            </a:r>
          </a:p>
          <a:p>
            <a:pPr marL="285750" indent="-285750" algn="l">
              <a:buFont typeface="Arial" panose="020B0604020202020204" pitchFamily="34" charset="0"/>
              <a:buChar char="•"/>
            </a:pPr>
            <a:r>
              <a:rPr lang="en-US" sz="1400" b="0" i="0" dirty="0">
                <a:solidFill>
                  <a:srgbClr val="30393D"/>
                </a:solidFill>
                <a:effectLst/>
                <a:latin typeface="Montserrat" panose="00000500000000000000" pitchFamily="2" charset="0"/>
              </a:rPr>
              <a:t>Ability to reprioritize when needed</a:t>
            </a:r>
          </a:p>
        </p:txBody>
      </p:sp>
      <p:sp>
        <p:nvSpPr>
          <p:cNvPr id="14" name="TextBox 13">
            <a:extLst>
              <a:ext uri="{FF2B5EF4-FFF2-40B4-BE49-F238E27FC236}">
                <a16:creationId xmlns:a16="http://schemas.microsoft.com/office/drawing/2014/main" id="{5B74D8C4-82F8-4D5C-A7D8-603A29DE3D5D}"/>
              </a:ext>
            </a:extLst>
          </p:cNvPr>
          <p:cNvSpPr txBox="1"/>
          <p:nvPr/>
        </p:nvSpPr>
        <p:spPr>
          <a:xfrm>
            <a:off x="350528" y="476955"/>
            <a:ext cx="8831237" cy="369332"/>
          </a:xfrm>
          <a:prstGeom prst="rect">
            <a:avLst/>
          </a:prstGeom>
          <a:noFill/>
        </p:spPr>
        <p:txBody>
          <a:bodyPr wrap="square">
            <a:spAutoFit/>
          </a:bodyPr>
          <a:lstStyle/>
          <a:p>
            <a:r>
              <a:rPr lang="en-US" b="0" i="0" dirty="0">
                <a:solidFill>
                  <a:srgbClr val="30393D"/>
                </a:solidFill>
                <a:effectLst/>
                <a:latin typeface="Montserrat" panose="00000500000000000000" pitchFamily="2" charset="0"/>
              </a:rPr>
              <a:t>We need to be able to spring into action in the face of opportunity</a:t>
            </a:r>
            <a:endParaRPr lang="en-GB" dirty="0"/>
          </a:p>
        </p:txBody>
      </p:sp>
    </p:spTree>
    <p:extLst>
      <p:ext uri="{BB962C8B-B14F-4D97-AF65-F5344CB8AC3E}">
        <p14:creationId xmlns:p14="http://schemas.microsoft.com/office/powerpoint/2010/main" val="3831791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6E8BE-6EDB-4352-B5B0-2DB7E3B6E7C5}"/>
              </a:ext>
            </a:extLst>
          </p:cNvPr>
          <p:cNvSpPr>
            <a:spLocks noGrp="1"/>
          </p:cNvSpPr>
          <p:nvPr>
            <p:ph type="title"/>
          </p:nvPr>
        </p:nvSpPr>
        <p:spPr/>
        <p:txBody>
          <a:bodyPr/>
          <a:lstStyle/>
          <a:p>
            <a:r>
              <a:rPr lang="en-GB" dirty="0"/>
              <a:t>In your breakout group:</a:t>
            </a:r>
          </a:p>
        </p:txBody>
      </p:sp>
      <p:sp>
        <p:nvSpPr>
          <p:cNvPr id="3" name="Slide Number Placeholder 2">
            <a:extLst>
              <a:ext uri="{FF2B5EF4-FFF2-40B4-BE49-F238E27FC236}">
                <a16:creationId xmlns:a16="http://schemas.microsoft.com/office/drawing/2014/main" id="{21E07868-3B61-4945-9AFC-8E20F4EEC81D}"/>
              </a:ext>
            </a:extLst>
          </p:cNvPr>
          <p:cNvSpPr>
            <a:spLocks noGrp="1"/>
          </p:cNvSpPr>
          <p:nvPr>
            <p:ph type="sldNum" sz="quarter" idx="12"/>
          </p:nvPr>
        </p:nvSpPr>
        <p:spPr/>
        <p:txBody>
          <a:bodyPr/>
          <a:lstStyle/>
          <a:p>
            <a:pPr>
              <a:buFont typeface="Wingdings" pitchFamily="2" charset="2"/>
              <a:buNone/>
            </a:pPr>
            <a:fld id="{E9243C47-A071-4C8D-B818-78CAC444DBF3}" type="slidenum">
              <a:rPr lang="en-GB" sz="900" smtClean="0">
                <a:latin typeface="+mn-lt"/>
              </a:rPr>
              <a:pPr>
                <a:buFont typeface="Wingdings" pitchFamily="2" charset="2"/>
                <a:buNone/>
              </a:pPr>
              <a:t>8</a:t>
            </a:fld>
            <a:endParaRPr lang="en-GB" sz="900" dirty="0">
              <a:latin typeface="+mn-lt"/>
            </a:endParaRPr>
          </a:p>
        </p:txBody>
      </p:sp>
      <p:sp>
        <p:nvSpPr>
          <p:cNvPr id="7" name="TextBox 6">
            <a:extLst>
              <a:ext uri="{FF2B5EF4-FFF2-40B4-BE49-F238E27FC236}">
                <a16:creationId xmlns:a16="http://schemas.microsoft.com/office/drawing/2014/main" id="{EDB5B3C0-0AFB-411B-97A1-8F970D5AA557}"/>
              </a:ext>
            </a:extLst>
          </p:cNvPr>
          <p:cNvSpPr txBox="1"/>
          <p:nvPr/>
        </p:nvSpPr>
        <p:spPr>
          <a:xfrm>
            <a:off x="226415" y="2938176"/>
            <a:ext cx="8234017" cy="2062103"/>
          </a:xfrm>
          <a:prstGeom prst="rect">
            <a:avLst/>
          </a:prstGeom>
          <a:noFill/>
        </p:spPr>
        <p:txBody>
          <a:bodyPr wrap="square">
            <a:spAutoFit/>
          </a:bodyPr>
          <a:lstStyle/>
          <a:p>
            <a:pPr marL="285750" lvl="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Can we articulate a hypothesis:  “if we do this work, we believe …… will happen”</a:t>
            </a:r>
          </a:p>
          <a:p>
            <a:pPr marL="285750" lvl="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What are we worried about that might make it hard to solve that problem </a:t>
            </a:r>
          </a:p>
          <a:p>
            <a:pPr marL="28575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Do we understand the amount of resource available between now and next community event to work on that problem?   </a:t>
            </a:r>
            <a:endParaRPr lang="en-GB" sz="1600" dirty="0">
              <a:effectLst/>
              <a:latin typeface="Calibri" panose="020F0502020204030204" pitchFamily="34" charset="0"/>
              <a:ea typeface="Calibri" panose="020F0502020204030204" pitchFamily="34" charset="0"/>
            </a:endParaRPr>
          </a:p>
          <a:p>
            <a:pPr marL="28575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 How are we thinking about measuring success and finished? (or that the choice was not the correct way to move the needle and we need to do something differently? )  </a:t>
            </a:r>
          </a:p>
          <a:p>
            <a:endParaRPr lang="en-GB" sz="1600" dirty="0">
              <a:effectLst/>
              <a:latin typeface="Calibri" panose="020F0502020204030204" pitchFamily="34" charset="0"/>
              <a:ea typeface="Calibri" panose="020F0502020204030204" pitchFamily="34" charset="0"/>
            </a:endParaRPr>
          </a:p>
          <a:p>
            <a:pPr marL="28575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What can product council actively indicate on an adopter-facing roadmap is “coming soon”?</a:t>
            </a:r>
          </a:p>
        </p:txBody>
      </p:sp>
      <p:pic>
        <p:nvPicPr>
          <p:cNvPr id="9" name="Picture 8">
            <a:extLst>
              <a:ext uri="{FF2B5EF4-FFF2-40B4-BE49-F238E27FC236}">
                <a16:creationId xmlns:a16="http://schemas.microsoft.com/office/drawing/2014/main" id="{38C16EBB-75A4-47FF-8995-C7791F2DDB0B}"/>
              </a:ext>
            </a:extLst>
          </p:cNvPr>
          <p:cNvPicPr>
            <a:picLocks noChangeAspect="1"/>
          </p:cNvPicPr>
          <p:nvPr/>
        </p:nvPicPr>
        <p:blipFill>
          <a:blip r:embed="rId3"/>
          <a:stretch>
            <a:fillRect/>
          </a:stretch>
        </p:blipFill>
        <p:spPr>
          <a:xfrm>
            <a:off x="5893912" y="143221"/>
            <a:ext cx="3219550" cy="2522323"/>
          </a:xfrm>
          <a:prstGeom prst="rect">
            <a:avLst/>
          </a:prstGeom>
        </p:spPr>
      </p:pic>
      <p:sp>
        <p:nvSpPr>
          <p:cNvPr id="11" name="TextBox 10">
            <a:extLst>
              <a:ext uri="{FF2B5EF4-FFF2-40B4-BE49-F238E27FC236}">
                <a16:creationId xmlns:a16="http://schemas.microsoft.com/office/drawing/2014/main" id="{A23E6103-047B-4733-B33F-EBA535C27AC5}"/>
              </a:ext>
            </a:extLst>
          </p:cNvPr>
          <p:cNvSpPr txBox="1"/>
          <p:nvPr/>
        </p:nvSpPr>
        <p:spPr>
          <a:xfrm>
            <a:off x="226415" y="602401"/>
            <a:ext cx="5929761" cy="2194447"/>
          </a:xfrm>
          <a:prstGeom prst="rect">
            <a:avLst/>
          </a:prstGeom>
          <a:noFill/>
        </p:spPr>
        <p:txBody>
          <a:bodyPr wrap="square">
            <a:spAutoFit/>
          </a:bodyPr>
          <a:lstStyle/>
          <a:p>
            <a:pPr marL="285750" lvl="0" indent="-285750">
              <a:buFont typeface="Arial" panose="020B0604020202020204" pitchFamily="34" charset="0"/>
              <a:buChar char="•"/>
            </a:pPr>
            <a:r>
              <a:rPr lang="en-GB" sz="1600" dirty="0">
                <a:effectLst/>
                <a:latin typeface="Calibri" panose="020F0502020204030204" pitchFamily="34" charset="0"/>
                <a:ea typeface="Times New Roman" panose="02020603050405020304" pitchFamily="18" charset="0"/>
              </a:rPr>
              <a:t>Do we understand the problem(s) to be solved ?</a:t>
            </a:r>
          </a:p>
          <a:p>
            <a:pPr lvl="2" defTabSz="914400" eaLnBrk="0" fontAlgn="base" hangingPunct="0">
              <a:lnSpc>
                <a:spcPct val="120000"/>
              </a:lnSpc>
              <a:spcBef>
                <a:spcPct val="50000"/>
              </a:spcBef>
              <a:spcAft>
                <a:spcPct val="0"/>
              </a:spcAft>
              <a:buClr>
                <a:srgbClr val="006699"/>
              </a:buClr>
              <a:buSzPct val="60000"/>
            </a:pPr>
            <a:r>
              <a:rPr lang="en-GB" sz="1400" dirty="0">
                <a:latin typeface="Arial" panose="020B0604020202020204" pitchFamily="34" charset="0"/>
                <a:cs typeface="Arial" panose="020B0604020202020204" pitchFamily="34" charset="0"/>
              </a:rPr>
              <a:t>In prioritising what to work on - test ourselves to ensure we can answer:</a:t>
            </a:r>
          </a:p>
          <a:p>
            <a:pPr marL="1257300" lvl="2" indent="-342900">
              <a:buFont typeface="Calibri" panose="020F0502020204030204" pitchFamily="34" charset="0"/>
              <a:buChar char="-"/>
            </a:pPr>
            <a:r>
              <a:rPr lang="en-GB" sz="1600" dirty="0">
                <a:effectLst/>
                <a:latin typeface="Calibri" panose="020F0502020204030204" pitchFamily="34" charset="0"/>
                <a:ea typeface="Times New Roman" panose="02020603050405020304" pitchFamily="18" charset="0"/>
              </a:rPr>
              <a:t>Will this increase adopter traction? Can you be specific about what adopter and how? Or where in the adopter funnel you ar</a:t>
            </a:r>
            <a:r>
              <a:rPr lang="en-GB" sz="1600" dirty="0">
                <a:latin typeface="Calibri" panose="020F0502020204030204" pitchFamily="34" charset="0"/>
                <a:ea typeface="Times New Roman" panose="02020603050405020304" pitchFamily="18" charset="0"/>
              </a:rPr>
              <a:t>e adding business value?</a:t>
            </a:r>
            <a:endParaRPr lang="en-GB" sz="1600" dirty="0">
              <a:effectLst/>
              <a:latin typeface="Calibri" panose="020F0502020204030204" pitchFamily="34" charset="0"/>
              <a:ea typeface="Calibri" panose="020F0502020204030204" pitchFamily="34" charset="0"/>
            </a:endParaRPr>
          </a:p>
          <a:p>
            <a:pPr marL="1257300" lvl="2" indent="-342900">
              <a:buFont typeface="Calibri" panose="020F0502020204030204" pitchFamily="34" charset="0"/>
              <a:buChar char="-"/>
            </a:pPr>
            <a:r>
              <a:rPr lang="en-GB" sz="1600" dirty="0">
                <a:effectLst/>
                <a:latin typeface="Calibri" panose="020F0502020204030204" pitchFamily="34" charset="0"/>
                <a:ea typeface="Times New Roman" panose="02020603050405020304" pitchFamily="18" charset="0"/>
              </a:rPr>
              <a:t>Will this remove reputational risk of the hub failing to deliver for our target adopter? </a:t>
            </a:r>
            <a:endParaRPr lang="en-GB" sz="16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6265105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16A01F5-FEA4-4AD7-8EEF-9E60B65194FB}"/>
              </a:ext>
            </a:extLst>
          </p:cNvPr>
          <p:cNvSpPr>
            <a:spLocks noGrp="1"/>
          </p:cNvSpPr>
          <p:nvPr>
            <p:ph type="title"/>
          </p:nvPr>
        </p:nvSpPr>
        <p:spPr/>
        <p:txBody>
          <a:bodyPr/>
          <a:lstStyle/>
          <a:p>
            <a:r>
              <a:rPr lang="en-GB" dirty="0"/>
              <a:t>Unpacking that to short-term Q1 action…</a:t>
            </a:r>
          </a:p>
        </p:txBody>
      </p:sp>
      <p:sp>
        <p:nvSpPr>
          <p:cNvPr id="4" name="Slide Number Placeholder 3">
            <a:extLst>
              <a:ext uri="{FF2B5EF4-FFF2-40B4-BE49-F238E27FC236}">
                <a16:creationId xmlns:a16="http://schemas.microsoft.com/office/drawing/2014/main" id="{0543A1FD-1EA6-4E61-A701-514781D32570}"/>
              </a:ext>
            </a:extLst>
          </p:cNvPr>
          <p:cNvSpPr>
            <a:spLocks noGrp="1"/>
          </p:cNvSpPr>
          <p:nvPr>
            <p:ph type="sldNum" sz="quarter" idx="12"/>
          </p:nvPr>
        </p:nvSpPr>
        <p:spPr/>
        <p:txBody>
          <a:bodyPr/>
          <a:lstStyle/>
          <a:p>
            <a:fld id="{20AF9D7A-5BEE-9245-944A-197F51D542D9}" type="slidenum">
              <a:rPr lang="en-US" smtClean="0"/>
              <a:pPr/>
              <a:t>9</a:t>
            </a:fld>
            <a:endParaRPr lang="en-US" dirty="0"/>
          </a:p>
        </p:txBody>
      </p:sp>
    </p:spTree>
    <p:extLst>
      <p:ext uri="{BB962C8B-B14F-4D97-AF65-F5344CB8AC3E}">
        <p14:creationId xmlns:p14="http://schemas.microsoft.com/office/powerpoint/2010/main" val="203237670"/>
      </p:ext>
    </p:extLst>
  </p:cSld>
  <p:clrMapOvr>
    <a:masterClrMapping/>
  </p:clrMapOvr>
</p:sld>
</file>

<file path=ppt/theme/theme1.xml><?xml version="1.0" encoding="utf-8"?>
<a:theme xmlns:a="http://schemas.openxmlformats.org/drawingml/2006/main" name="Mojaloop MarComm Plan 2020 H2 MSG - Updated 09-17-2020">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6699"/>
      </a:dk2>
      <a:lt2>
        <a:srgbClr val="808080"/>
      </a:lt2>
      <a:accent1>
        <a:srgbClr val="AC214F"/>
      </a:accent1>
      <a:accent2>
        <a:srgbClr val="75B5CC"/>
      </a:accent2>
      <a:accent3>
        <a:srgbClr val="FFFFFF"/>
      </a:accent3>
      <a:accent4>
        <a:srgbClr val="000000"/>
      </a:accent4>
      <a:accent5>
        <a:srgbClr val="D2ABB2"/>
      </a:accent5>
      <a:accent6>
        <a:srgbClr val="69A4B9"/>
      </a:accent6>
      <a:hlink>
        <a:srgbClr val="1F9C9C"/>
      </a:hlink>
      <a:folHlink>
        <a:srgbClr val="CCCCCC"/>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BF07A516DF40B4BBCD839993364A34E" ma:contentTypeVersion="9" ma:contentTypeDescription="Create a new document." ma:contentTypeScope="" ma:versionID="10036f1e52365f3035f465676948ae91">
  <xsd:schema xmlns:xsd="http://www.w3.org/2001/XMLSchema" xmlns:xs="http://www.w3.org/2001/XMLSchema" xmlns:p="http://schemas.microsoft.com/office/2006/metadata/properties" xmlns:ns2="9ae62bd9-748e-4246-8eb0-f281909fd7b9" xmlns:ns3="fb43b813-f321-4db8-86a5-a791d0eba06f" targetNamespace="http://schemas.microsoft.com/office/2006/metadata/properties" ma:root="true" ma:fieldsID="1a50a92bc129a2262e4277f8e3e03a60" ns2:_="" ns3:_="">
    <xsd:import namespace="9ae62bd9-748e-4246-8eb0-f281909fd7b9"/>
    <xsd:import namespace="fb43b813-f321-4db8-86a5-a791d0eba06f"/>
    <xsd:element name="properties">
      <xsd:complexType>
        <xsd:sequence>
          <xsd:element name="documentManagement">
            <xsd:complexType>
              <xsd:all>
                <xsd:element ref="ns2:SharedWithUsers" minOccurs="0"/>
                <xsd:element ref="ns2:SharingHintHash"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e62bd9-748e-4246-8eb0-f281909fd7b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b43b813-f321-4db8-86a5-a791d0eba06f" elementFormDefault="qualified">
    <xsd:import namespace="http://schemas.microsoft.com/office/2006/documentManagement/types"/>
    <xsd:import namespace="http://schemas.microsoft.com/office/infopath/2007/PartnerControls"/>
    <xsd:element name="MediaServiceMetadata" ma:index="11" nillable="true" ma:displayName="MediaServiceMetadata" ma:description="" ma:hidden="true" ma:internalName="MediaServiceMetadata" ma:readOnly="true">
      <xsd:simpleType>
        <xsd:restriction base="dms:Note"/>
      </xsd:simpleType>
    </xsd:element>
    <xsd:element name="MediaServiceFastMetadata" ma:index="12" nillable="true" ma:displayName="MediaServiceFastMetadata" ma:description="" ma:hidden="true" ma:internalName="MediaServiceFastMetadata" ma:readOnly="true">
      <xsd:simpleType>
        <xsd:restriction base="dms:Note"/>
      </xsd:simpleType>
    </xsd:element>
    <xsd:element name="MediaServiceDateTaken" ma:index="13" nillable="true" ma:displayName="MediaServiceDateTaken" ma:description="" ma:hidden="true" ma:internalName="MediaServiceDateTaken" ma:readOnly="true">
      <xsd:simpleType>
        <xsd:restriction base="dms:Text"/>
      </xsd:simpleType>
    </xsd:element>
    <xsd:element name="MediaServiceAutoTags" ma:index="14" nillable="true" ma:displayName="MediaServiceAutoTags" ma:description="" ma:internalName="MediaServiceAutoTags" ma:readOnly="true">
      <xsd:simpleType>
        <xsd:restriction base="dms:Text"/>
      </xsd:simpleType>
    </xsd:element>
    <xsd:element name="MediaServiceLocation" ma:index="15" nillable="true" ma:displayName="MediaServiceLocation" ma:description="" ma:internalName="MediaServiceLocation"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394132C-1D98-47CA-876E-2B58683B16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e62bd9-748e-4246-8eb0-f281909fd7b9"/>
    <ds:schemaRef ds:uri="fb43b813-f321-4db8-86a5-a791d0eba06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A6F0353-5F71-460F-A4B7-6EBFB345F0F1}">
  <ds:schemaRefs>
    <ds:schemaRef ds:uri="http://schemas.microsoft.com/office/infopath/2007/PartnerControls"/>
    <ds:schemaRef ds:uri="http://purl.org/dc/terms/"/>
    <ds:schemaRef ds:uri="http://schemas.microsoft.com/office/2006/metadata/properties"/>
    <ds:schemaRef ds:uri="http://schemas.microsoft.com/office/2006/documentManagement/types"/>
    <ds:schemaRef ds:uri="http://schemas.openxmlformats.org/package/2006/metadata/core-properties"/>
    <ds:schemaRef ds:uri="9ae62bd9-748e-4246-8eb0-f281909fd7b9"/>
    <ds:schemaRef ds:uri="http://purl.org/dc/elements/1.1/"/>
    <ds:schemaRef ds:uri="http://purl.org/dc/dcmitype/"/>
    <ds:schemaRef ds:uri="fb43b813-f321-4db8-86a5-a791d0eba06f"/>
    <ds:schemaRef ds:uri="http://www.w3.org/XML/1998/namespace"/>
  </ds:schemaRefs>
</ds:datastoreItem>
</file>

<file path=customXml/itemProps3.xml><?xml version="1.0" encoding="utf-8"?>
<ds:datastoreItem xmlns:ds="http://schemas.openxmlformats.org/officeDocument/2006/customXml" ds:itemID="{72D73144-4188-42E0-9759-ECE2544F16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3759</Words>
  <Application>Microsoft Office PowerPoint</Application>
  <PresentationFormat>On-screen Show (16:9)</PresentationFormat>
  <Paragraphs>310</Paragraphs>
  <Slides>20</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Avenir LT W01_45 Book1475508</vt:lpstr>
      <vt:lpstr>Calibri</vt:lpstr>
      <vt:lpstr>Courier New</vt:lpstr>
      <vt:lpstr>Montserrat</vt:lpstr>
      <vt:lpstr>Symbol</vt:lpstr>
      <vt:lpstr>Times</vt:lpstr>
      <vt:lpstr>Times New Roman</vt:lpstr>
      <vt:lpstr>Wingdings</vt:lpstr>
      <vt:lpstr>Mojaloop MarComm Plan 2020 H2 MSG - Updated 09-17-2020</vt:lpstr>
      <vt:lpstr>Mojaloop Portfolio Planning</vt:lpstr>
      <vt:lpstr>Goals for 2021: Where do we want to go?</vt:lpstr>
      <vt:lpstr>What is the measurement of success for a Traction North Star?</vt:lpstr>
      <vt:lpstr>Readiness for Growth</vt:lpstr>
      <vt:lpstr>2021 will be the year of…</vt:lpstr>
      <vt:lpstr>PowerPoint Presentation</vt:lpstr>
      <vt:lpstr>Agile Portfolio Management is an Enabler of Adaptability</vt:lpstr>
      <vt:lpstr>In your breakout group:</vt:lpstr>
      <vt:lpstr>Unpacking that to short-term Q1 action…</vt:lpstr>
      <vt:lpstr>PowerPoint Presentation</vt:lpstr>
      <vt:lpstr>The ultimate goal…</vt:lpstr>
      <vt:lpstr>Pillar 1:  “Consolidate and Productise” </vt:lpstr>
      <vt:lpstr>Work to date</vt:lpstr>
      <vt:lpstr>Pillar 1 Roadmap</vt:lpstr>
      <vt:lpstr>Pillar 2:  “Better Business Process Support” </vt:lpstr>
      <vt:lpstr>Pillar 2 Roadmap</vt:lpstr>
      <vt:lpstr>Pillar 3:  “Cost Reduction / Baseline” </vt:lpstr>
      <vt:lpstr>Pillar 3 Roadmap</vt:lpstr>
      <vt:lpstr>Pillar 4:  “Core Hub is Trustworthy, Quality, Credible” </vt:lpstr>
      <vt:lpstr>Pillar 4 Roadmap</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Mojaloop Hub</dc:title>
  <dc:creator>Lesley-Ann Vaughan</dc:creator>
  <cp:lastModifiedBy>Lesley-Ann</cp:lastModifiedBy>
  <cp:revision>9</cp:revision>
  <dcterms:created xsi:type="dcterms:W3CDTF">2021-01-27T13:25:41Z</dcterms:created>
  <dcterms:modified xsi:type="dcterms:W3CDTF">2021-01-29T12:02:58Z</dcterms:modified>
</cp:coreProperties>
</file>